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1" r:id="rId3"/>
    <p:sldId id="302" r:id="rId4"/>
    <p:sldId id="303" r:id="rId5"/>
    <p:sldId id="304" r:id="rId6"/>
    <p:sldId id="305" r:id="rId7"/>
    <p:sldId id="306" r:id="rId8"/>
    <p:sldId id="307" r:id="rId9"/>
    <p:sldId id="274" r:id="rId10"/>
    <p:sldId id="275" r:id="rId11"/>
    <p:sldId id="276" r:id="rId12"/>
    <p:sldId id="308" r:id="rId13"/>
    <p:sldId id="309" r:id="rId14"/>
    <p:sldId id="310" r:id="rId15"/>
    <p:sldId id="311" r:id="rId16"/>
    <p:sldId id="277" r:id="rId17"/>
    <p:sldId id="278" r:id="rId18"/>
    <p:sldId id="312" r:id="rId19"/>
    <p:sldId id="313" r:id="rId20"/>
    <p:sldId id="280" r:id="rId21"/>
    <p:sldId id="293" r:id="rId22"/>
    <p:sldId id="296" r:id="rId23"/>
    <p:sldId id="284" r:id="rId24"/>
    <p:sldId id="286" r:id="rId25"/>
    <p:sldId id="283"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5" d="100"/>
          <a:sy n="85" d="100"/>
        </p:scale>
        <p:origin x="518"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B06B-DFAD-4A0E-811E-80A221DAF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115B17-3307-4754-B126-A49DF2774A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C7BED8-56FC-4A31-843B-F5CC407F07D3}"/>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5" name="Footer Placeholder 4">
            <a:extLst>
              <a:ext uri="{FF2B5EF4-FFF2-40B4-BE49-F238E27FC236}">
                <a16:creationId xmlns:a16="http://schemas.microsoft.com/office/drawing/2014/main" id="{1B28362D-FB57-4372-9E4B-1B1E91E5A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37B1D-4D62-4BFB-A331-7A92F5F15C61}"/>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178366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0BE3-62B4-4BBE-9780-0760DC226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175614-2841-42BC-B268-1A55C0EAF3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CCC61-8B4B-4308-903F-311325DE16B4}"/>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5" name="Footer Placeholder 4">
            <a:extLst>
              <a:ext uri="{FF2B5EF4-FFF2-40B4-BE49-F238E27FC236}">
                <a16:creationId xmlns:a16="http://schemas.microsoft.com/office/drawing/2014/main" id="{DFA6E59B-650B-48C5-B30B-2CDC6E8C4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2A595-6EE4-4022-934C-F49016E5ED13}"/>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237213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F94B0-A11B-4558-A20D-D22583D531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E26F3-8EF8-4C4C-AE11-E81C0624BB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67927-D264-4E64-8694-E3E263488312}"/>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5" name="Footer Placeholder 4">
            <a:extLst>
              <a:ext uri="{FF2B5EF4-FFF2-40B4-BE49-F238E27FC236}">
                <a16:creationId xmlns:a16="http://schemas.microsoft.com/office/drawing/2014/main" id="{B895957A-BCEE-4F3E-9E96-D10E1A456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D6B0A-583C-44D7-AF5B-DACB2F1EDA56}"/>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223994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D461-732D-45D0-B0E6-98B1F7B3F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35C941-DD51-4386-88A4-D5C96E1D48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11498-6036-44B9-9DEF-F35257245DB6}"/>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5" name="Footer Placeholder 4">
            <a:extLst>
              <a:ext uri="{FF2B5EF4-FFF2-40B4-BE49-F238E27FC236}">
                <a16:creationId xmlns:a16="http://schemas.microsoft.com/office/drawing/2014/main" id="{7A3F13AA-5ADC-4EAF-B082-564817C50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AFAB4-31B6-4962-9D2B-B34E8866401D}"/>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70108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7D70-8793-4934-895A-6D00161EB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A16F9E-F548-4B86-A64F-42E09F64AA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85E603-6BC7-4904-A282-3BF44A847021}"/>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5" name="Footer Placeholder 4">
            <a:extLst>
              <a:ext uri="{FF2B5EF4-FFF2-40B4-BE49-F238E27FC236}">
                <a16:creationId xmlns:a16="http://schemas.microsoft.com/office/drawing/2014/main" id="{BD9995FC-C7B5-46FF-ABED-E6ADF91CF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EB136-CEA1-4F38-BF89-1A34BA2ABE9C}"/>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36281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F4AE-0C8D-49B8-976D-2C1C4F699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5F9FA-FA47-43D9-B15D-358E98348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A2C6B-580A-4D45-A034-E30CD08E89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54462B-08CC-42DF-9B06-662169398BA1}"/>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6" name="Footer Placeholder 5">
            <a:extLst>
              <a:ext uri="{FF2B5EF4-FFF2-40B4-BE49-F238E27FC236}">
                <a16:creationId xmlns:a16="http://schemas.microsoft.com/office/drawing/2014/main" id="{1C47F643-C63B-4021-B496-0FC41FFDC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CD4A5-BFDC-494E-B7CA-BAE477399109}"/>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257864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76F-F713-4518-8F09-ABF187AED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C8C8D-C92A-45BD-8306-E6BC74811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56935-EFCF-4E64-86A8-5F329389FE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066306-7DF1-482F-A12E-1A6D65547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105E3-F3C5-4D85-8D42-B6FE14F2D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333CE-1F69-4370-9840-5069735F76BB}"/>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8" name="Footer Placeholder 7">
            <a:extLst>
              <a:ext uri="{FF2B5EF4-FFF2-40B4-BE49-F238E27FC236}">
                <a16:creationId xmlns:a16="http://schemas.microsoft.com/office/drawing/2014/main" id="{F297D964-0BBF-4E33-A6D8-C25475B395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D5E5E7-346D-4279-93FB-6880DAAEBD9E}"/>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388002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5CF8-10E2-4C4C-B8B9-1FF33F78E9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E9C93-9F79-4400-9F97-BC39DD1D84CE}"/>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4" name="Footer Placeholder 3">
            <a:extLst>
              <a:ext uri="{FF2B5EF4-FFF2-40B4-BE49-F238E27FC236}">
                <a16:creationId xmlns:a16="http://schemas.microsoft.com/office/drawing/2014/main" id="{8077B5FA-6C59-4CB9-8A5B-8065522C36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B1E7EC-2B97-47E9-A48B-01B5ACAA46DB}"/>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337811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03107-4FC1-49C7-B442-0932E66814E6}"/>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3" name="Footer Placeholder 2">
            <a:extLst>
              <a:ext uri="{FF2B5EF4-FFF2-40B4-BE49-F238E27FC236}">
                <a16:creationId xmlns:a16="http://schemas.microsoft.com/office/drawing/2014/main" id="{7A1720E4-E0F5-428A-9B9E-F85BCEC7EE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6F73BF-5FC1-47C7-893B-8F1BBCE47D19}"/>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291917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EBE9-D2D3-41E6-AF07-333759B9B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BAE971-03C4-4AC1-A58F-6DC73BFBA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84F28-0D37-4823-B25B-3DC6F5B39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0B42C-F57F-4A76-AF48-109988EFE12B}"/>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6" name="Footer Placeholder 5">
            <a:extLst>
              <a:ext uri="{FF2B5EF4-FFF2-40B4-BE49-F238E27FC236}">
                <a16:creationId xmlns:a16="http://schemas.microsoft.com/office/drawing/2014/main" id="{37E7FA39-131E-4B19-8E5E-65507F68A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25B63-D42E-4D44-AEAB-A619D6D0F0DE}"/>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250044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B402-182A-4AB0-82A9-352F896C2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BFA559-8B4A-4515-81CA-37E8D19FA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DADD15-FDF2-44A0-9BFB-7C4159F56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DE75F-147A-4FB6-975E-8CEF58A06F1A}"/>
              </a:ext>
            </a:extLst>
          </p:cNvPr>
          <p:cNvSpPr>
            <a:spLocks noGrp="1"/>
          </p:cNvSpPr>
          <p:nvPr>
            <p:ph type="dt" sz="half" idx="10"/>
          </p:nvPr>
        </p:nvSpPr>
        <p:spPr/>
        <p:txBody>
          <a:bodyPr/>
          <a:lstStyle/>
          <a:p>
            <a:fld id="{FF66CCDD-D63E-4D54-88B6-0B37801751FB}" type="datetimeFigureOut">
              <a:rPr lang="en-US" smtClean="0"/>
              <a:t>5/22/2024</a:t>
            </a:fld>
            <a:endParaRPr lang="en-US"/>
          </a:p>
        </p:txBody>
      </p:sp>
      <p:sp>
        <p:nvSpPr>
          <p:cNvPr id="6" name="Footer Placeholder 5">
            <a:extLst>
              <a:ext uri="{FF2B5EF4-FFF2-40B4-BE49-F238E27FC236}">
                <a16:creationId xmlns:a16="http://schemas.microsoft.com/office/drawing/2014/main" id="{1A665CBF-28DC-497E-829A-67353B002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60608-48A2-4D7E-8086-7A333B3E3DBD}"/>
              </a:ext>
            </a:extLst>
          </p:cNvPr>
          <p:cNvSpPr>
            <a:spLocks noGrp="1"/>
          </p:cNvSpPr>
          <p:nvPr>
            <p:ph type="sldNum" sz="quarter" idx="12"/>
          </p:nvPr>
        </p:nvSpPr>
        <p:spPr/>
        <p:txBody>
          <a:bodyPr/>
          <a:lstStyle/>
          <a:p>
            <a:fld id="{2B72FF02-45A8-434F-852A-4D6944C8C73D}" type="slidenum">
              <a:rPr lang="en-US" smtClean="0"/>
              <a:t>‹#›</a:t>
            </a:fld>
            <a:endParaRPr lang="en-US"/>
          </a:p>
        </p:txBody>
      </p:sp>
    </p:spTree>
    <p:extLst>
      <p:ext uri="{BB962C8B-B14F-4D97-AF65-F5344CB8AC3E}">
        <p14:creationId xmlns:p14="http://schemas.microsoft.com/office/powerpoint/2010/main" val="415334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CBD8A-5ED5-4826-96A4-7D1D5C7F2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CA26A5-2AD7-4196-A7B5-0483A204D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0E006-7A80-4BBF-A4C6-066DD4B9C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6CCDD-D63E-4D54-88B6-0B37801751FB}" type="datetimeFigureOut">
              <a:rPr lang="en-US" smtClean="0"/>
              <a:t>5/22/2024</a:t>
            </a:fld>
            <a:endParaRPr lang="en-US"/>
          </a:p>
        </p:txBody>
      </p:sp>
      <p:sp>
        <p:nvSpPr>
          <p:cNvPr id="5" name="Footer Placeholder 4">
            <a:extLst>
              <a:ext uri="{FF2B5EF4-FFF2-40B4-BE49-F238E27FC236}">
                <a16:creationId xmlns:a16="http://schemas.microsoft.com/office/drawing/2014/main" id="{EB288BA0-59B7-4659-8008-1580BCBFE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6E9A81-5489-47C9-A5F9-0C8A7C35A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2FF02-45A8-434F-852A-4D6944C8C73D}" type="slidenum">
              <a:rPr lang="en-US" smtClean="0"/>
              <a:t>‹#›</a:t>
            </a:fld>
            <a:endParaRPr lang="en-US"/>
          </a:p>
        </p:txBody>
      </p:sp>
    </p:spTree>
    <p:extLst>
      <p:ext uri="{BB962C8B-B14F-4D97-AF65-F5344CB8AC3E}">
        <p14:creationId xmlns:p14="http://schemas.microsoft.com/office/powerpoint/2010/main" val="21198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89E9-FA04-454B-A0B8-2600B56F98CF}"/>
              </a:ext>
            </a:extLst>
          </p:cNvPr>
          <p:cNvSpPr>
            <a:spLocks noGrp="1"/>
          </p:cNvSpPr>
          <p:nvPr/>
        </p:nvSpPr>
        <p:spPr>
          <a:xfrm>
            <a:off x="2095500" y="876299"/>
            <a:ext cx="8001000"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Ethics and Professional Practice</a:t>
            </a:r>
          </a:p>
        </p:txBody>
      </p:sp>
      <p:sp>
        <p:nvSpPr>
          <p:cNvPr id="3" name="Subtitle 2">
            <a:extLst>
              <a:ext uri="{FF2B5EF4-FFF2-40B4-BE49-F238E27FC236}">
                <a16:creationId xmlns:a16="http://schemas.microsoft.com/office/drawing/2014/main" id="{E1CF76C6-6E45-401E-84A8-D8FCFD571332}"/>
              </a:ext>
            </a:extLst>
          </p:cNvPr>
          <p:cNvSpPr>
            <a:spLocks noGrp="1"/>
          </p:cNvSpPr>
          <p:nvPr/>
        </p:nvSpPr>
        <p:spPr>
          <a:xfrm>
            <a:off x="2095500" y="4034367"/>
            <a:ext cx="6400800" cy="19473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a:t>FE/EIT Exam Review Course</a:t>
            </a:r>
          </a:p>
          <a:p>
            <a:r>
              <a:rPr lang="en-US" dirty="0"/>
              <a:t>29 December 2020</a:t>
            </a:r>
          </a:p>
        </p:txBody>
      </p:sp>
    </p:spTree>
    <p:extLst>
      <p:ext uri="{BB962C8B-B14F-4D97-AF65-F5344CB8AC3E}">
        <p14:creationId xmlns:p14="http://schemas.microsoft.com/office/powerpoint/2010/main" val="82267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2</a:t>
            </a:r>
          </a:p>
        </p:txBody>
      </p:sp>
      <p:pic>
        <p:nvPicPr>
          <p:cNvPr id="2" name="Picture 1">
            <a:extLst>
              <a:ext uri="{FF2B5EF4-FFF2-40B4-BE49-F238E27FC236}">
                <a16:creationId xmlns:a16="http://schemas.microsoft.com/office/drawing/2014/main" id="{B4FDC828-3828-4825-80CA-5714A3355DC9}"/>
              </a:ext>
            </a:extLst>
          </p:cNvPr>
          <p:cNvPicPr>
            <a:picLocks noChangeAspect="1"/>
          </p:cNvPicPr>
          <p:nvPr/>
        </p:nvPicPr>
        <p:blipFill rotWithShape="1">
          <a:blip r:embed="rId2"/>
          <a:srcRect l="17137" t="40593" r="17890" b="5630"/>
          <a:stretch/>
        </p:blipFill>
        <p:spPr>
          <a:xfrm>
            <a:off x="1568335" y="1696720"/>
            <a:ext cx="7890626" cy="3688080"/>
          </a:xfrm>
          <a:prstGeom prst="rect">
            <a:avLst/>
          </a:prstGeom>
        </p:spPr>
      </p:pic>
      <p:cxnSp>
        <p:nvCxnSpPr>
          <p:cNvPr id="5" name="Straight Connector 4">
            <a:extLst>
              <a:ext uri="{FF2B5EF4-FFF2-40B4-BE49-F238E27FC236}">
                <a16:creationId xmlns:a16="http://schemas.microsoft.com/office/drawing/2014/main" id="{3BB81B1D-A14B-4A68-B1CE-9CED557A1448}"/>
              </a:ext>
            </a:extLst>
          </p:cNvPr>
          <p:cNvCxnSpPr/>
          <p:nvPr/>
        </p:nvCxnSpPr>
        <p:spPr>
          <a:xfrm>
            <a:off x="2604655" y="3860800"/>
            <a:ext cx="41563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3BE456C6-609F-3863-6CB5-108EA5B62F41}"/>
              </a:ext>
            </a:extLst>
          </p:cNvPr>
          <p:cNvSpPr/>
          <p:nvPr/>
        </p:nvSpPr>
        <p:spPr>
          <a:xfrm>
            <a:off x="1940261" y="3943723"/>
            <a:ext cx="7518700" cy="452718"/>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3">
            <a:extLst>
              <a:ext uri="{FF2B5EF4-FFF2-40B4-BE49-F238E27FC236}">
                <a16:creationId xmlns:a16="http://schemas.microsoft.com/office/drawing/2014/main" id="{F33737D7-EB33-9F31-5B82-D9D0EF28E1B9}"/>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37945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3</a:t>
            </a:r>
          </a:p>
        </p:txBody>
      </p:sp>
      <p:pic>
        <p:nvPicPr>
          <p:cNvPr id="2" name="Picture 1">
            <a:extLst>
              <a:ext uri="{FF2B5EF4-FFF2-40B4-BE49-F238E27FC236}">
                <a16:creationId xmlns:a16="http://schemas.microsoft.com/office/drawing/2014/main" id="{55D50A57-3DE6-41B9-828A-A0DD34A0DAA4}"/>
              </a:ext>
            </a:extLst>
          </p:cNvPr>
          <p:cNvPicPr>
            <a:picLocks noChangeAspect="1"/>
          </p:cNvPicPr>
          <p:nvPr/>
        </p:nvPicPr>
        <p:blipFill rotWithShape="1">
          <a:blip r:embed="rId2"/>
          <a:srcRect l="17069" t="40888" r="18293" b="5334"/>
          <a:stretch/>
        </p:blipFill>
        <p:spPr>
          <a:xfrm>
            <a:off x="1548015" y="1584960"/>
            <a:ext cx="7849985" cy="3688080"/>
          </a:xfrm>
          <a:prstGeom prst="rect">
            <a:avLst/>
          </a:prstGeom>
        </p:spPr>
      </p:pic>
      <p:cxnSp>
        <p:nvCxnSpPr>
          <p:cNvPr id="6" name="Straight Connector 5">
            <a:extLst>
              <a:ext uri="{FF2B5EF4-FFF2-40B4-BE49-F238E27FC236}">
                <a16:creationId xmlns:a16="http://schemas.microsoft.com/office/drawing/2014/main" id="{FC3528E5-0AC2-4040-9621-A3CFBAA8015D}"/>
              </a:ext>
            </a:extLst>
          </p:cNvPr>
          <p:cNvCxnSpPr/>
          <p:nvPr/>
        </p:nvCxnSpPr>
        <p:spPr>
          <a:xfrm>
            <a:off x="2096655" y="4147127"/>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0646C985-937F-1248-D1F7-3A3B8BBFFE29}"/>
              </a:ext>
            </a:extLst>
          </p:cNvPr>
          <p:cNvSpPr/>
          <p:nvPr/>
        </p:nvSpPr>
        <p:spPr>
          <a:xfrm>
            <a:off x="1879300" y="2639685"/>
            <a:ext cx="7518700" cy="452718"/>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98D9C16A-CD13-035D-B986-D5F28B879CC6}"/>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5373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B676B4-94AF-470B-8233-7694B1B175E4}"/>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Application of Code</a:t>
            </a:r>
          </a:p>
        </p:txBody>
      </p:sp>
      <p:sp>
        <p:nvSpPr>
          <p:cNvPr id="5" name="Content Placeholder 2">
            <a:extLst>
              <a:ext uri="{FF2B5EF4-FFF2-40B4-BE49-F238E27FC236}">
                <a16:creationId xmlns:a16="http://schemas.microsoft.com/office/drawing/2014/main" id="{727D7ADA-D8CB-48C6-B48A-18FF52676401}"/>
              </a:ext>
            </a:extLst>
          </p:cNvPr>
          <p:cNvSpPr>
            <a:spLocks noGrp="1"/>
          </p:cNvSpPr>
          <p:nvPr/>
        </p:nvSpPr>
        <p:spPr>
          <a:xfrm>
            <a:off x="1828800" y="77470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t>Code is not a design document</a:t>
            </a:r>
          </a:p>
          <a:p>
            <a:r>
              <a:rPr lang="en-US" dirty="0"/>
              <a:t>Codes exist to ensure the safe construction </a:t>
            </a:r>
            <a:br>
              <a:rPr lang="en-US" dirty="0"/>
            </a:br>
            <a:r>
              <a:rPr lang="en-US" dirty="0"/>
              <a:t>and use of buildings, etc.</a:t>
            </a:r>
          </a:p>
          <a:p>
            <a:r>
              <a:rPr lang="en-US" dirty="0"/>
              <a:t>Generally, codes do not apply to manufacturing</a:t>
            </a:r>
          </a:p>
        </p:txBody>
      </p:sp>
    </p:spTree>
    <p:extLst>
      <p:ext uri="{BB962C8B-B14F-4D97-AF65-F5344CB8AC3E}">
        <p14:creationId xmlns:p14="http://schemas.microsoft.com/office/powerpoint/2010/main" val="375912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55CB976-5BBF-4377-BC15-26C59A2D37A5}"/>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Intellectual Property</a:t>
            </a:r>
          </a:p>
        </p:txBody>
      </p:sp>
      <p:sp>
        <p:nvSpPr>
          <p:cNvPr id="3" name="Content Placeholder 6">
            <a:extLst>
              <a:ext uri="{FF2B5EF4-FFF2-40B4-BE49-F238E27FC236}">
                <a16:creationId xmlns:a16="http://schemas.microsoft.com/office/drawing/2014/main" id="{50DF4F2B-365F-4C63-A3F0-80F38C049D07}"/>
              </a:ext>
            </a:extLst>
          </p:cNvPr>
          <p:cNvSpPr>
            <a:spLocks noGrp="1"/>
          </p:cNvSpPr>
          <p:nvPr/>
        </p:nvSpPr>
        <p:spPr>
          <a:xfrm>
            <a:off x="1828800" y="77470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b="1" dirty="0"/>
              <a:t>Patents</a:t>
            </a:r>
            <a:r>
              <a:rPr lang="en-US" dirty="0"/>
              <a:t> – Grants property rights to the inventor</a:t>
            </a:r>
          </a:p>
          <a:p>
            <a:r>
              <a:rPr lang="en-US" dirty="0"/>
              <a:t>Generally, lasts for 20 years</a:t>
            </a:r>
          </a:p>
          <a:p>
            <a:r>
              <a:rPr lang="en-US" dirty="0"/>
              <a:t>Only applicable in the US</a:t>
            </a:r>
          </a:p>
          <a:p>
            <a:r>
              <a:rPr lang="en-US" dirty="0"/>
              <a:t>Types</a:t>
            </a:r>
          </a:p>
          <a:p>
            <a:pPr lvl="1"/>
            <a:r>
              <a:rPr lang="en-US" dirty="0"/>
              <a:t>Utility</a:t>
            </a:r>
          </a:p>
          <a:p>
            <a:pPr lvl="1"/>
            <a:r>
              <a:rPr lang="en-US" dirty="0"/>
              <a:t>Design</a:t>
            </a:r>
          </a:p>
          <a:p>
            <a:pPr lvl="1"/>
            <a:r>
              <a:rPr lang="en-US" dirty="0"/>
              <a:t>Plant</a:t>
            </a:r>
          </a:p>
        </p:txBody>
      </p:sp>
    </p:spTree>
    <p:extLst>
      <p:ext uri="{BB962C8B-B14F-4D97-AF65-F5344CB8AC3E}">
        <p14:creationId xmlns:p14="http://schemas.microsoft.com/office/powerpoint/2010/main" val="196634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831EEC5-36F9-4018-89D6-3248CE9CDB4B}"/>
              </a:ext>
            </a:extLst>
          </p:cNvPr>
          <p:cNvSpPr>
            <a:spLocks noGrp="1"/>
          </p:cNvSpPr>
          <p:nvPr/>
        </p:nvSpPr>
        <p:spPr>
          <a:xfrm>
            <a:off x="1066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Intellectual Property</a:t>
            </a:r>
          </a:p>
        </p:txBody>
      </p:sp>
      <p:sp>
        <p:nvSpPr>
          <p:cNvPr id="3" name="Content Placeholder 4">
            <a:extLst>
              <a:ext uri="{FF2B5EF4-FFF2-40B4-BE49-F238E27FC236}">
                <a16:creationId xmlns:a16="http://schemas.microsoft.com/office/drawing/2014/main" id="{30C8F761-A1C9-4529-BFB3-B7BF2F09A7F4}"/>
              </a:ext>
            </a:extLst>
          </p:cNvPr>
          <p:cNvSpPr>
            <a:spLocks noGrp="1"/>
          </p:cNvSpPr>
          <p:nvPr/>
        </p:nvSpPr>
        <p:spPr>
          <a:xfrm>
            <a:off x="1066799" y="774700"/>
            <a:ext cx="4937655"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b="1" dirty="0"/>
              <a:t>Trademarks</a:t>
            </a:r>
          </a:p>
          <a:p>
            <a:r>
              <a:rPr lang="en-US" dirty="0"/>
              <a:t>A word, name, symbol or device to indicate the source and distinguish goods from others.</a:t>
            </a:r>
          </a:p>
          <a:p>
            <a:r>
              <a:rPr lang="en-US" dirty="0"/>
              <a:t>Protects only the trademark, not the good itself.</a:t>
            </a:r>
          </a:p>
        </p:txBody>
      </p:sp>
      <p:sp>
        <p:nvSpPr>
          <p:cNvPr id="4" name="Content Placeholder 5">
            <a:extLst>
              <a:ext uri="{FF2B5EF4-FFF2-40B4-BE49-F238E27FC236}">
                <a16:creationId xmlns:a16="http://schemas.microsoft.com/office/drawing/2014/main" id="{D212653C-1B9D-4C59-88D1-5351F44D32F9}"/>
              </a:ext>
            </a:extLst>
          </p:cNvPr>
          <p:cNvSpPr>
            <a:spLocks noGrp="1"/>
          </p:cNvSpPr>
          <p:nvPr/>
        </p:nvSpPr>
        <p:spPr>
          <a:xfrm>
            <a:off x="6190721" y="774701"/>
            <a:ext cx="4934479" cy="361526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b="1" dirty="0"/>
              <a:t>Copyrights</a:t>
            </a:r>
          </a:p>
          <a:p>
            <a:r>
              <a:rPr lang="en-US" dirty="0"/>
              <a:t>Protects authors of “original works of authorship” both published and unpublished.</a:t>
            </a:r>
          </a:p>
          <a:p>
            <a:r>
              <a:rPr lang="en-US" dirty="0"/>
              <a:t>Owner may reproduce and distribute the work to the public.</a:t>
            </a:r>
          </a:p>
        </p:txBody>
      </p:sp>
    </p:spTree>
    <p:extLst>
      <p:ext uri="{BB962C8B-B14F-4D97-AF65-F5344CB8AC3E}">
        <p14:creationId xmlns:p14="http://schemas.microsoft.com/office/powerpoint/2010/main" val="59772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FFD86F7-C9AE-4508-A59D-07559A71011D}"/>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Intellectual Property</a:t>
            </a:r>
          </a:p>
        </p:txBody>
      </p:sp>
      <p:sp>
        <p:nvSpPr>
          <p:cNvPr id="3" name="Content Placeholder 5">
            <a:extLst>
              <a:ext uri="{FF2B5EF4-FFF2-40B4-BE49-F238E27FC236}">
                <a16:creationId xmlns:a16="http://schemas.microsoft.com/office/drawing/2014/main" id="{C4950222-EFF2-4341-92FF-19F98A6E409B}"/>
              </a:ext>
            </a:extLst>
          </p:cNvPr>
          <p:cNvSpPr>
            <a:spLocks noGrp="1"/>
          </p:cNvSpPr>
          <p:nvPr/>
        </p:nvSpPr>
        <p:spPr>
          <a:xfrm>
            <a:off x="1828800" y="77470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b="1" dirty="0"/>
              <a:t>Trade Secrets</a:t>
            </a:r>
          </a:p>
          <a:p>
            <a:r>
              <a:rPr lang="en-US" dirty="0"/>
              <a:t>A trade secret applies to a formula, pattern, compilation, program, device, method, technique, or process. To meet the most common definition of a trade secret, it must be used in business and give an opportunity to obtain an economic advantage over competitors who do not know or use it. Trade secrets offer little protection without a written agreement between the involved parties.</a:t>
            </a:r>
          </a:p>
          <a:p>
            <a:pPr marL="0" indent="0">
              <a:buNone/>
            </a:pPr>
            <a:endParaRPr lang="en-US" sz="1400" dirty="0"/>
          </a:p>
          <a:p>
            <a:pPr marL="0" indent="0">
              <a:buNone/>
            </a:pPr>
            <a:r>
              <a:rPr lang="en-US" sz="1400" dirty="0"/>
              <a:t>United States Patent and Trademark Office, https://www.uspto.gov/patents-getting-started/general-information-concerning-patents#headings-2.</a:t>
            </a:r>
          </a:p>
        </p:txBody>
      </p:sp>
    </p:spTree>
    <p:extLst>
      <p:ext uri="{BB962C8B-B14F-4D97-AF65-F5344CB8AC3E}">
        <p14:creationId xmlns:p14="http://schemas.microsoft.com/office/powerpoint/2010/main" val="322201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4</a:t>
            </a:r>
          </a:p>
        </p:txBody>
      </p:sp>
      <p:pic>
        <p:nvPicPr>
          <p:cNvPr id="2" name="Picture 1">
            <a:extLst>
              <a:ext uri="{FF2B5EF4-FFF2-40B4-BE49-F238E27FC236}">
                <a16:creationId xmlns:a16="http://schemas.microsoft.com/office/drawing/2014/main" id="{BA95D704-3FF0-479E-B78B-B819ADA95704}"/>
              </a:ext>
            </a:extLst>
          </p:cNvPr>
          <p:cNvPicPr>
            <a:picLocks noChangeAspect="1"/>
          </p:cNvPicPr>
          <p:nvPr/>
        </p:nvPicPr>
        <p:blipFill rotWithShape="1">
          <a:blip r:embed="rId2"/>
          <a:srcRect l="18125" t="40889" r="17791" b="5629"/>
          <a:stretch/>
        </p:blipFill>
        <p:spPr>
          <a:xfrm>
            <a:off x="1452881" y="1899920"/>
            <a:ext cx="7782560" cy="3667760"/>
          </a:xfrm>
          <a:prstGeom prst="rect">
            <a:avLst/>
          </a:prstGeom>
        </p:spPr>
      </p:pic>
      <p:cxnSp>
        <p:nvCxnSpPr>
          <p:cNvPr id="5" name="Straight Connector 4">
            <a:extLst>
              <a:ext uri="{FF2B5EF4-FFF2-40B4-BE49-F238E27FC236}">
                <a16:creationId xmlns:a16="http://schemas.microsoft.com/office/drawing/2014/main" id="{F3A1313C-E4C2-47C0-8F03-C0B63C4CCE91}"/>
              </a:ext>
            </a:extLst>
          </p:cNvPr>
          <p:cNvCxnSpPr/>
          <p:nvPr/>
        </p:nvCxnSpPr>
        <p:spPr>
          <a:xfrm>
            <a:off x="2078182" y="4682836"/>
            <a:ext cx="42487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BE0425C9-1F59-21CF-0F5A-BEDB6CFA3B8B}"/>
              </a:ext>
            </a:extLst>
          </p:cNvPr>
          <p:cNvSpPr/>
          <p:nvPr/>
        </p:nvSpPr>
        <p:spPr>
          <a:xfrm>
            <a:off x="1716741" y="3571634"/>
            <a:ext cx="7518700" cy="452718"/>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3">
            <a:extLst>
              <a:ext uri="{FF2B5EF4-FFF2-40B4-BE49-F238E27FC236}">
                <a16:creationId xmlns:a16="http://schemas.microsoft.com/office/drawing/2014/main" id="{64B18B0A-8F75-3DFF-1B0F-8830EFF5428D}"/>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17403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5</a:t>
            </a:r>
          </a:p>
        </p:txBody>
      </p:sp>
      <p:pic>
        <p:nvPicPr>
          <p:cNvPr id="2" name="Picture 1">
            <a:extLst>
              <a:ext uri="{FF2B5EF4-FFF2-40B4-BE49-F238E27FC236}">
                <a16:creationId xmlns:a16="http://schemas.microsoft.com/office/drawing/2014/main" id="{21ACDD22-9DA5-4DB5-9D2C-376A272B7E5C}"/>
              </a:ext>
            </a:extLst>
          </p:cNvPr>
          <p:cNvPicPr>
            <a:picLocks noChangeAspect="1"/>
          </p:cNvPicPr>
          <p:nvPr/>
        </p:nvPicPr>
        <p:blipFill rotWithShape="1">
          <a:blip r:embed="rId2"/>
          <a:srcRect l="17708" t="40593" r="17874" b="5482"/>
          <a:stretch/>
        </p:blipFill>
        <p:spPr>
          <a:xfrm>
            <a:off x="1066801" y="1579880"/>
            <a:ext cx="7823200" cy="3698240"/>
          </a:xfrm>
          <a:prstGeom prst="rect">
            <a:avLst/>
          </a:prstGeom>
        </p:spPr>
      </p:pic>
      <p:sp>
        <p:nvSpPr>
          <p:cNvPr id="3" name="Rectangle: Rounded Corners 2">
            <a:extLst>
              <a:ext uri="{FF2B5EF4-FFF2-40B4-BE49-F238E27FC236}">
                <a16:creationId xmlns:a16="http://schemas.microsoft.com/office/drawing/2014/main" id="{7C0E3321-FD19-0F2A-A0B4-5F6AC950CE1E}"/>
              </a:ext>
            </a:extLst>
          </p:cNvPr>
          <p:cNvSpPr/>
          <p:nvPr/>
        </p:nvSpPr>
        <p:spPr>
          <a:xfrm>
            <a:off x="1371301" y="2700979"/>
            <a:ext cx="7518700" cy="452718"/>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F8B04AD0-0EE1-5F60-2D88-A0ECEFFFD01B}"/>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36337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FA8538-D298-4D2D-8889-CCBFA573C2B3}"/>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Societal Considerations</a:t>
            </a:r>
          </a:p>
        </p:txBody>
      </p:sp>
      <p:sp>
        <p:nvSpPr>
          <p:cNvPr id="7" name="Content Placeholder 2">
            <a:extLst>
              <a:ext uri="{FF2B5EF4-FFF2-40B4-BE49-F238E27FC236}">
                <a16:creationId xmlns:a16="http://schemas.microsoft.com/office/drawing/2014/main" id="{24734D42-0DFA-47E8-AE4A-6229191C6FD5}"/>
              </a:ext>
            </a:extLst>
          </p:cNvPr>
          <p:cNvSpPr>
            <a:spLocks noGrp="1"/>
          </p:cNvSpPr>
          <p:nvPr/>
        </p:nvSpPr>
        <p:spPr>
          <a:xfrm>
            <a:off x="1828800" y="77470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t>Sustainability</a:t>
            </a:r>
          </a:p>
          <a:p>
            <a:pPr lvl="1"/>
            <a:r>
              <a:rPr lang="en-US" dirty="0"/>
              <a:t>Quality of Life</a:t>
            </a:r>
          </a:p>
          <a:p>
            <a:pPr lvl="1"/>
            <a:r>
              <a:rPr lang="en-US" dirty="0"/>
              <a:t>Public Health</a:t>
            </a:r>
          </a:p>
          <a:p>
            <a:pPr lvl="1"/>
            <a:r>
              <a:rPr lang="en-US" dirty="0"/>
              <a:t>Renewable Resources</a:t>
            </a:r>
          </a:p>
          <a:p>
            <a:r>
              <a:rPr lang="en-US" dirty="0"/>
              <a:t>Life-Cycle Analysis</a:t>
            </a:r>
          </a:p>
          <a:p>
            <a:pPr lvl="1"/>
            <a:r>
              <a:rPr lang="en-US" dirty="0"/>
              <a:t>Product sourcing</a:t>
            </a:r>
          </a:p>
          <a:p>
            <a:pPr lvl="1"/>
            <a:r>
              <a:rPr lang="en-US" dirty="0"/>
              <a:t>Disposal</a:t>
            </a:r>
          </a:p>
          <a:p>
            <a:pPr lvl="1"/>
            <a:r>
              <a:rPr lang="en-US" dirty="0"/>
              <a:t>Emissions</a:t>
            </a:r>
          </a:p>
        </p:txBody>
      </p:sp>
    </p:spTree>
    <p:extLst>
      <p:ext uri="{BB962C8B-B14F-4D97-AF65-F5344CB8AC3E}">
        <p14:creationId xmlns:p14="http://schemas.microsoft.com/office/powerpoint/2010/main" val="324020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3481-B1DE-4EAD-9DB0-0A90D70008EB}"/>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Safety</a:t>
            </a:r>
          </a:p>
        </p:txBody>
      </p:sp>
      <p:sp>
        <p:nvSpPr>
          <p:cNvPr id="3" name="Content Placeholder 2">
            <a:extLst>
              <a:ext uri="{FF2B5EF4-FFF2-40B4-BE49-F238E27FC236}">
                <a16:creationId xmlns:a16="http://schemas.microsoft.com/office/drawing/2014/main" id="{F81E53F8-304D-40B1-ACD9-334448415B43}"/>
              </a:ext>
            </a:extLst>
          </p:cNvPr>
          <p:cNvSpPr>
            <a:spLocks noGrp="1"/>
          </p:cNvSpPr>
          <p:nvPr/>
        </p:nvSpPr>
        <p:spPr>
          <a:xfrm>
            <a:off x="1828800" y="77470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t>Risk = Hazard x Probability/Exposure</a:t>
            </a:r>
          </a:p>
          <a:p>
            <a:r>
              <a:rPr lang="en-US" dirty="0"/>
              <a:t>Globally Harmonized System (GHS) and Safety Data Sheets (SDS)</a:t>
            </a:r>
          </a:p>
          <a:p>
            <a:r>
              <a:rPr lang="en-US" dirty="0"/>
              <a:t>OSHA</a:t>
            </a:r>
          </a:p>
          <a:p>
            <a:r>
              <a:rPr lang="en-US" dirty="0"/>
              <a:t>Exposure Limits: chemicals, noise, radiation, etc.</a:t>
            </a:r>
          </a:p>
        </p:txBody>
      </p:sp>
    </p:spTree>
    <p:extLst>
      <p:ext uri="{BB962C8B-B14F-4D97-AF65-F5344CB8AC3E}">
        <p14:creationId xmlns:p14="http://schemas.microsoft.com/office/powerpoint/2010/main" val="27249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2C8E-8DD1-41B7-9A71-6561C4ACC828}"/>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Agenda</a:t>
            </a:r>
          </a:p>
        </p:txBody>
      </p:sp>
      <p:sp>
        <p:nvSpPr>
          <p:cNvPr id="3" name="Content Placeholder 2">
            <a:extLst>
              <a:ext uri="{FF2B5EF4-FFF2-40B4-BE49-F238E27FC236}">
                <a16:creationId xmlns:a16="http://schemas.microsoft.com/office/drawing/2014/main" id="{0A683880-DA6A-41F7-81FB-CBADB604C0CB}"/>
              </a:ext>
            </a:extLst>
          </p:cNvPr>
          <p:cNvSpPr>
            <a:spLocks noGrp="1"/>
          </p:cNvSpPr>
          <p:nvPr/>
        </p:nvSpPr>
        <p:spPr>
          <a:xfrm>
            <a:off x="1828800" y="774700"/>
            <a:ext cx="8534400" cy="3615267"/>
          </a:xfrm>
          <a:prstGeom prst="rect">
            <a:avLst/>
          </a:prstGeom>
        </p:spPr>
        <p:txBody>
          <a:bodyPr vert="horz" lIns="91440" tIns="45720" rIns="91440" bIns="45720" numCol="2"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t>Eligibility</a:t>
            </a:r>
          </a:p>
          <a:p>
            <a:r>
              <a:rPr lang="en-US" dirty="0"/>
              <a:t>What is a “Professional”?</a:t>
            </a:r>
          </a:p>
          <a:p>
            <a:r>
              <a:rPr lang="en-US" i="1" dirty="0"/>
              <a:t>Model Rules </a:t>
            </a:r>
            <a:r>
              <a:rPr lang="en-US" dirty="0"/>
              <a:t>/</a:t>
            </a:r>
            <a:r>
              <a:rPr lang="en-US" i="1" dirty="0"/>
              <a:t> Model Law</a:t>
            </a:r>
          </a:p>
          <a:p>
            <a:pPr lvl="1"/>
            <a:r>
              <a:rPr lang="en-US" dirty="0"/>
              <a:t>Obligation to the Public</a:t>
            </a:r>
          </a:p>
          <a:p>
            <a:pPr lvl="1"/>
            <a:r>
              <a:rPr lang="en-US" dirty="0"/>
              <a:t>Obligation to Employers and Clients</a:t>
            </a:r>
          </a:p>
          <a:p>
            <a:pPr lvl="1"/>
            <a:r>
              <a:rPr lang="en-US" dirty="0"/>
              <a:t>Obligation to other Licensees</a:t>
            </a:r>
          </a:p>
          <a:p>
            <a:pPr marL="287338"/>
            <a:r>
              <a:rPr lang="en-US" dirty="0"/>
              <a:t>Application of Code</a:t>
            </a:r>
          </a:p>
          <a:p>
            <a:pPr marL="739775"/>
            <a:r>
              <a:rPr lang="en-US" dirty="0"/>
              <a:t>Intellectual Property</a:t>
            </a:r>
          </a:p>
          <a:p>
            <a:pPr marL="1201738" lvl="1"/>
            <a:r>
              <a:rPr lang="en-US" dirty="0"/>
              <a:t>Patents</a:t>
            </a:r>
          </a:p>
          <a:p>
            <a:pPr marL="1201738" lvl="1"/>
            <a:r>
              <a:rPr lang="en-US" dirty="0"/>
              <a:t>Trademarks</a:t>
            </a:r>
          </a:p>
          <a:p>
            <a:pPr marL="1201738" lvl="1"/>
            <a:r>
              <a:rPr lang="en-US" dirty="0"/>
              <a:t>Copyrights</a:t>
            </a:r>
          </a:p>
          <a:p>
            <a:pPr marL="1201738" lvl="1"/>
            <a:r>
              <a:rPr lang="en-US" dirty="0"/>
              <a:t>Trade Secrets</a:t>
            </a:r>
          </a:p>
          <a:p>
            <a:pPr marL="739775"/>
            <a:r>
              <a:rPr lang="en-US" dirty="0"/>
              <a:t>Societal Considerations</a:t>
            </a:r>
          </a:p>
          <a:p>
            <a:pPr marL="739775"/>
            <a:r>
              <a:rPr lang="en-US" dirty="0"/>
              <a:t>Safety</a:t>
            </a:r>
          </a:p>
        </p:txBody>
      </p:sp>
    </p:spTree>
    <p:extLst>
      <p:ext uri="{BB962C8B-B14F-4D97-AF65-F5344CB8AC3E}">
        <p14:creationId xmlns:p14="http://schemas.microsoft.com/office/powerpoint/2010/main" val="1562524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9</a:t>
            </a:r>
          </a:p>
        </p:txBody>
      </p:sp>
      <p:sp>
        <p:nvSpPr>
          <p:cNvPr id="6" name="TextBox 5">
            <a:extLst>
              <a:ext uri="{FF2B5EF4-FFF2-40B4-BE49-F238E27FC236}">
                <a16:creationId xmlns:a16="http://schemas.microsoft.com/office/drawing/2014/main" id="{58BC10AB-9D88-4820-964E-37C6903B5380}"/>
              </a:ext>
            </a:extLst>
          </p:cNvPr>
          <p:cNvSpPr txBox="1"/>
          <p:nvPr/>
        </p:nvSpPr>
        <p:spPr>
          <a:xfrm>
            <a:off x="723834" y="4437924"/>
            <a:ext cx="11428655" cy="369332"/>
          </a:xfrm>
          <a:prstGeom prst="rect">
            <a:avLst/>
          </a:prstGeom>
          <a:noFill/>
        </p:spPr>
        <p:txBody>
          <a:bodyPr wrap="square">
            <a:spAutoFit/>
          </a:bodyPr>
          <a:lstStyle/>
          <a:p>
            <a:pPr algn="l"/>
            <a:r>
              <a:rPr lang="en-US" sz="1800" b="0" i="0" u="none" strike="noStrike" baseline="0" dirty="0">
                <a:latin typeface="TimesNewRoman"/>
              </a:rPr>
              <a:t>Option A: Not true. Section A.1 in the Rules of Professional Conduct refers to a Licensee’s Obligation to the Public </a:t>
            </a:r>
          </a:p>
        </p:txBody>
      </p:sp>
      <p:sp>
        <p:nvSpPr>
          <p:cNvPr id="2" name="Title 3">
            <a:extLst>
              <a:ext uri="{FF2B5EF4-FFF2-40B4-BE49-F238E27FC236}">
                <a16:creationId xmlns:a16="http://schemas.microsoft.com/office/drawing/2014/main" id="{67246CA2-CFB5-C83C-6C1C-2BF40F70BDB1}"/>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
        <p:nvSpPr>
          <p:cNvPr id="3" name="TextBox 2">
            <a:extLst>
              <a:ext uri="{FF2B5EF4-FFF2-40B4-BE49-F238E27FC236}">
                <a16:creationId xmlns:a16="http://schemas.microsoft.com/office/drawing/2014/main" id="{F29BCBA7-322D-356E-71D2-EB2DF34A4AB6}"/>
              </a:ext>
            </a:extLst>
          </p:cNvPr>
          <p:cNvSpPr txBox="1"/>
          <p:nvPr/>
        </p:nvSpPr>
        <p:spPr>
          <a:xfrm>
            <a:off x="723838" y="1010915"/>
            <a:ext cx="11428655" cy="2954655"/>
          </a:xfrm>
          <a:prstGeom prst="rect">
            <a:avLst/>
          </a:prstGeom>
          <a:noFill/>
        </p:spPr>
        <p:txBody>
          <a:bodyPr wrap="square">
            <a:spAutoFit/>
          </a:bodyPr>
          <a:lstStyle/>
          <a:p>
            <a:pPr algn="l"/>
            <a:r>
              <a:rPr lang="en-US" sz="1800" b="1" i="0" u="none" strike="noStrike" baseline="0" dirty="0">
                <a:latin typeface="TimesNewRoman,Bold"/>
              </a:rPr>
              <a:t>9. </a:t>
            </a:r>
            <a:r>
              <a:rPr lang="en-US" sz="1800" b="0" i="0" u="none" strike="noStrike" baseline="0" dirty="0">
                <a:latin typeface="TimesNewRoman"/>
              </a:rPr>
              <a:t>A licensee’s Obligation to Employer and Clients extends to which of the following:</a:t>
            </a:r>
          </a:p>
          <a:p>
            <a:pPr algn="l"/>
            <a:r>
              <a:rPr lang="en-US" sz="2400" b="0" i="0" u="none" strike="noStrike" baseline="0" dirty="0">
                <a:latin typeface="Courier"/>
              </a:rPr>
              <a:t>o </a:t>
            </a:r>
            <a:r>
              <a:rPr lang="en-US" sz="1800" b="0" i="0" u="none" strike="noStrike" baseline="0" dirty="0">
                <a:latin typeface="TimesNewRoman"/>
              </a:rPr>
              <a:t>A. Licensees shall be cognizant that their first and foremost responsibility is to safeguard the health, safety, and welfare of the public when performing services for clients and employers. </a:t>
            </a:r>
          </a:p>
          <a:p>
            <a:pPr algn="l"/>
            <a:r>
              <a:rPr lang="en-US" sz="2400" b="0" i="0" u="none" strike="noStrike" baseline="0" dirty="0">
                <a:latin typeface="Courier"/>
              </a:rPr>
              <a:t>o </a:t>
            </a:r>
            <a:r>
              <a:rPr lang="en-US" sz="1800" b="0" i="0" u="none" strike="noStrike" baseline="0" dirty="0">
                <a:latin typeface="TimesNewRoman"/>
              </a:rPr>
              <a:t>B. A Licensees may use confidential information received in the course of their assignments as a means of making personal profit without the consent of the party from whom the information was obtained</a:t>
            </a:r>
            <a:r>
              <a:rPr lang="en-US" dirty="0">
                <a:latin typeface="TimesNewRoman"/>
              </a:rPr>
              <a:t>.</a:t>
            </a:r>
            <a:endParaRPr lang="en-US" sz="1800" b="0" i="0" u="none" strike="noStrike" baseline="0" dirty="0">
              <a:latin typeface="TimesNewRoman"/>
            </a:endParaRPr>
          </a:p>
          <a:p>
            <a:pPr algn="l"/>
            <a:r>
              <a:rPr lang="en-US" sz="2400" b="0" i="0" u="none" strike="noStrike" baseline="0" dirty="0">
                <a:latin typeface="Courier"/>
              </a:rPr>
              <a:t>o </a:t>
            </a:r>
            <a:r>
              <a:rPr lang="en-US" sz="1800" b="0" i="0" u="none" strike="noStrike" baseline="0" dirty="0">
                <a:latin typeface="TimesNewRoman"/>
              </a:rPr>
              <a:t>C. Licensees shall undertake assignments only when qualified by education or experience in the specific technical fields of engineering or surveying involved.</a:t>
            </a:r>
          </a:p>
          <a:p>
            <a:pPr algn="l"/>
            <a:r>
              <a:rPr lang="en-US" sz="2400" b="0" i="0" u="none" strike="noStrike" baseline="0" dirty="0">
                <a:latin typeface="Courier"/>
              </a:rPr>
              <a:t>o </a:t>
            </a:r>
            <a:r>
              <a:rPr lang="en-US" sz="1800" b="0" i="0" u="none" strike="noStrike" baseline="0" dirty="0">
                <a:latin typeface="TimesNewRoman"/>
              </a:rPr>
              <a:t>D. Licensees shall not injure or attempt to injure, maliciously or falsely, directly or indirectly, the professional reputation, prospects, practice, or employment of other licensees, nor indiscriminately criticize other licensees’ work.</a:t>
            </a:r>
            <a:endParaRPr lang="en-US" dirty="0"/>
          </a:p>
        </p:txBody>
      </p:sp>
      <p:sp>
        <p:nvSpPr>
          <p:cNvPr id="5" name="Rectangle: Rounded Corners 4">
            <a:extLst>
              <a:ext uri="{FF2B5EF4-FFF2-40B4-BE49-F238E27FC236}">
                <a16:creationId xmlns:a16="http://schemas.microsoft.com/office/drawing/2014/main" id="{1BBAFACB-EF1A-36EF-7E6B-90E0A82F517C}"/>
              </a:ext>
            </a:extLst>
          </p:cNvPr>
          <p:cNvSpPr/>
          <p:nvPr/>
        </p:nvSpPr>
        <p:spPr>
          <a:xfrm>
            <a:off x="747663" y="2674799"/>
            <a:ext cx="10906452" cy="574636"/>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5D1976C-17F6-9BE7-D80C-B7F385E7F7F9}"/>
              </a:ext>
            </a:extLst>
          </p:cNvPr>
          <p:cNvSpPr txBox="1"/>
          <p:nvPr/>
        </p:nvSpPr>
        <p:spPr>
          <a:xfrm>
            <a:off x="767589" y="3866154"/>
            <a:ext cx="11428655" cy="369332"/>
          </a:xfrm>
          <a:prstGeom prst="rect">
            <a:avLst/>
          </a:prstGeom>
          <a:noFill/>
        </p:spPr>
        <p:txBody>
          <a:bodyPr wrap="square">
            <a:spAutoFit/>
          </a:bodyPr>
          <a:lstStyle/>
          <a:p>
            <a:pPr algn="l"/>
            <a:r>
              <a:rPr lang="en-US" sz="1800" b="1" i="0" u="none" strike="noStrike" baseline="0" dirty="0">
                <a:latin typeface="TimesNewRoman,Bold"/>
              </a:rPr>
              <a:t>9. </a:t>
            </a:r>
            <a:r>
              <a:rPr lang="en-US" sz="1800" b="0" i="0" u="none" strike="noStrike" baseline="0" dirty="0">
                <a:latin typeface="TimesNewRoman"/>
              </a:rPr>
              <a:t>Refer to the Ethics chapter of the </a:t>
            </a:r>
            <a:r>
              <a:rPr lang="en-US" sz="1800" b="0" i="1" u="none" strike="noStrike" baseline="0" dirty="0">
                <a:latin typeface="TimesNewRoman,Italic"/>
              </a:rPr>
              <a:t>FE Reference Handbook &amp; the FE Civil Practice Exam</a:t>
            </a:r>
            <a:r>
              <a:rPr lang="en-US" sz="1800" b="0" i="0" u="none" strike="noStrike" baseline="0" dirty="0">
                <a:latin typeface="TimesNewRoman"/>
              </a:rPr>
              <a:t>. </a:t>
            </a:r>
          </a:p>
        </p:txBody>
      </p:sp>
      <p:sp>
        <p:nvSpPr>
          <p:cNvPr id="8" name="TextBox 7">
            <a:extLst>
              <a:ext uri="{FF2B5EF4-FFF2-40B4-BE49-F238E27FC236}">
                <a16:creationId xmlns:a16="http://schemas.microsoft.com/office/drawing/2014/main" id="{9F6CFD56-92F6-DF8F-7EEF-FFD3879274F3}"/>
              </a:ext>
            </a:extLst>
          </p:cNvPr>
          <p:cNvSpPr txBox="1"/>
          <p:nvPr/>
        </p:nvSpPr>
        <p:spPr>
          <a:xfrm>
            <a:off x="723834" y="6401067"/>
            <a:ext cx="11428655" cy="369332"/>
          </a:xfrm>
          <a:prstGeom prst="rect">
            <a:avLst/>
          </a:prstGeom>
          <a:noFill/>
        </p:spPr>
        <p:txBody>
          <a:bodyPr wrap="square">
            <a:spAutoFit/>
          </a:bodyPr>
          <a:lstStyle/>
          <a:p>
            <a:pPr algn="l"/>
            <a:r>
              <a:rPr lang="en-US" sz="1800" b="0" i="0" u="none" strike="noStrike" baseline="0" dirty="0">
                <a:latin typeface="TimesNewRoman"/>
              </a:rPr>
              <a:t>Option D: Not true. Section C.1 in the Rules of Professional Conduct refers to a Licensee’s Obligation to Other Licensees </a:t>
            </a:r>
          </a:p>
        </p:txBody>
      </p:sp>
      <p:sp>
        <p:nvSpPr>
          <p:cNvPr id="9" name="TextBox 8">
            <a:extLst>
              <a:ext uri="{FF2B5EF4-FFF2-40B4-BE49-F238E27FC236}">
                <a16:creationId xmlns:a16="http://schemas.microsoft.com/office/drawing/2014/main" id="{699B7F49-037C-C348-624F-5670D2B5B191}"/>
              </a:ext>
            </a:extLst>
          </p:cNvPr>
          <p:cNvSpPr txBox="1"/>
          <p:nvPr/>
        </p:nvSpPr>
        <p:spPr>
          <a:xfrm>
            <a:off x="723834" y="4815306"/>
            <a:ext cx="11428655" cy="923330"/>
          </a:xfrm>
          <a:prstGeom prst="rect">
            <a:avLst/>
          </a:prstGeom>
          <a:noFill/>
        </p:spPr>
        <p:txBody>
          <a:bodyPr wrap="square">
            <a:spAutoFit/>
          </a:bodyPr>
          <a:lstStyle/>
          <a:p>
            <a:pPr algn="l"/>
            <a:r>
              <a:rPr lang="en-US" dirty="0">
                <a:latin typeface="TimesNewRoman"/>
              </a:rPr>
              <a:t>Option B: Not true. Section B.9 in the Rules of Professional Conduct states: Licensees </a:t>
            </a:r>
            <a:r>
              <a:rPr lang="en-US" b="1" dirty="0">
                <a:latin typeface="TimesNewRoman"/>
              </a:rPr>
              <a:t>shall not use </a:t>
            </a:r>
            <a:r>
              <a:rPr lang="en-US" dirty="0">
                <a:latin typeface="TimesNewRoman"/>
              </a:rPr>
              <a:t>confidential information received in the course of their assignments as a means of making personal profit without the consent of the party from whom the information was obtained.</a:t>
            </a:r>
          </a:p>
        </p:txBody>
      </p:sp>
      <p:sp>
        <p:nvSpPr>
          <p:cNvPr id="10" name="TextBox 9">
            <a:extLst>
              <a:ext uri="{FF2B5EF4-FFF2-40B4-BE49-F238E27FC236}">
                <a16:creationId xmlns:a16="http://schemas.microsoft.com/office/drawing/2014/main" id="{D1CB1EB7-836F-F369-F136-EE5FF8A33483}"/>
              </a:ext>
            </a:extLst>
          </p:cNvPr>
          <p:cNvSpPr txBox="1"/>
          <p:nvPr/>
        </p:nvSpPr>
        <p:spPr>
          <a:xfrm>
            <a:off x="723834" y="5746686"/>
            <a:ext cx="11428655" cy="646331"/>
          </a:xfrm>
          <a:prstGeom prst="rect">
            <a:avLst/>
          </a:prstGeom>
          <a:noFill/>
        </p:spPr>
        <p:txBody>
          <a:bodyPr wrap="square">
            <a:spAutoFit/>
          </a:bodyPr>
          <a:lstStyle/>
          <a:p>
            <a:pPr algn="l"/>
            <a:r>
              <a:rPr lang="en-US" sz="1800" b="0" i="0" u="none" strike="noStrike" baseline="0" dirty="0">
                <a:latin typeface="TimesNewRoman"/>
              </a:rPr>
              <a:t>Option C: True. Section B.1 in the Rules of Professional Conduct states: Licensees shall undertake assignments only when qualified by education or experience in the specific technical fields of engineering or surveying involved.</a:t>
            </a:r>
          </a:p>
        </p:txBody>
      </p:sp>
      <p:sp>
        <p:nvSpPr>
          <p:cNvPr id="11" name="TextBox 10">
            <a:extLst>
              <a:ext uri="{FF2B5EF4-FFF2-40B4-BE49-F238E27FC236}">
                <a16:creationId xmlns:a16="http://schemas.microsoft.com/office/drawing/2014/main" id="{3661B5CC-57EC-C381-2226-02006FB8EE97}"/>
              </a:ext>
            </a:extLst>
          </p:cNvPr>
          <p:cNvSpPr txBox="1"/>
          <p:nvPr/>
        </p:nvSpPr>
        <p:spPr>
          <a:xfrm>
            <a:off x="767589" y="4160089"/>
            <a:ext cx="11428655" cy="369332"/>
          </a:xfrm>
          <a:prstGeom prst="rect">
            <a:avLst/>
          </a:prstGeom>
          <a:noFill/>
        </p:spPr>
        <p:txBody>
          <a:bodyPr wrap="square">
            <a:spAutoFit/>
          </a:bodyPr>
          <a:lstStyle/>
          <a:p>
            <a:pPr algn="l"/>
            <a:r>
              <a:rPr lang="en-US" sz="1800" b="1" i="0" u="none" strike="noStrike" baseline="0" dirty="0">
                <a:latin typeface="TimesNewRoman,Bold"/>
              </a:rPr>
              <a:t>THE CORRECT ANSWER IS: C</a:t>
            </a:r>
            <a:endParaRPr lang="en-US" dirty="0"/>
          </a:p>
        </p:txBody>
      </p:sp>
    </p:spTree>
    <p:extLst>
      <p:ext uri="{BB962C8B-B14F-4D97-AF65-F5344CB8AC3E}">
        <p14:creationId xmlns:p14="http://schemas.microsoft.com/office/powerpoint/2010/main" val="168438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10</a:t>
            </a:r>
          </a:p>
        </p:txBody>
      </p:sp>
      <p:sp>
        <p:nvSpPr>
          <p:cNvPr id="6" name="TextBox 5">
            <a:extLst>
              <a:ext uri="{FF2B5EF4-FFF2-40B4-BE49-F238E27FC236}">
                <a16:creationId xmlns:a16="http://schemas.microsoft.com/office/drawing/2014/main" id="{F4D3DD92-8392-4C18-98A6-317582859E92}"/>
              </a:ext>
            </a:extLst>
          </p:cNvPr>
          <p:cNvSpPr txBox="1"/>
          <p:nvPr/>
        </p:nvSpPr>
        <p:spPr>
          <a:xfrm>
            <a:off x="754380" y="1459419"/>
            <a:ext cx="8389620" cy="2123658"/>
          </a:xfrm>
          <a:prstGeom prst="rect">
            <a:avLst/>
          </a:prstGeom>
          <a:noFill/>
        </p:spPr>
        <p:txBody>
          <a:bodyPr wrap="square">
            <a:spAutoFit/>
          </a:bodyPr>
          <a:lstStyle/>
          <a:p>
            <a:pPr algn="l"/>
            <a:r>
              <a:rPr lang="en-US" sz="1800" b="1" i="0" u="none" strike="noStrike" baseline="0" dirty="0">
                <a:latin typeface="TimesNewRoman,Bold"/>
              </a:rPr>
              <a:t>10. </a:t>
            </a:r>
            <a:r>
              <a:rPr lang="en-US" sz="1800" b="0" i="0" u="none" strike="noStrike" baseline="0" dirty="0">
                <a:latin typeface="TimesNewRoman"/>
              </a:rPr>
              <a:t>An engineer testifying as an expert witness in a product liability case should:</a:t>
            </a:r>
          </a:p>
          <a:p>
            <a:pPr algn="l"/>
            <a:endParaRPr lang="en-US" sz="1800" b="0" i="0" u="none" strike="noStrike" baseline="0" dirty="0">
              <a:latin typeface="TimesNewRoman"/>
            </a:endParaRPr>
          </a:p>
          <a:p>
            <a:pPr algn="l"/>
            <a:r>
              <a:rPr lang="en-US" sz="2400" b="0" i="0" u="none" strike="noStrike" baseline="0" dirty="0">
                <a:latin typeface="Courier"/>
              </a:rPr>
              <a:t>o </a:t>
            </a:r>
            <a:r>
              <a:rPr lang="en-US" sz="1800" b="0" i="0" u="none" strike="noStrike" baseline="0" dirty="0">
                <a:latin typeface="TimesNewRoman"/>
              </a:rPr>
              <a:t>A. answer as briefly as possible only those questions posed by the attorneys</a:t>
            </a:r>
          </a:p>
          <a:p>
            <a:pPr algn="l"/>
            <a:r>
              <a:rPr lang="en-US" sz="2400" b="0" i="0" u="none" strike="noStrike" baseline="0" dirty="0">
                <a:latin typeface="Courier"/>
              </a:rPr>
              <a:t>o </a:t>
            </a:r>
            <a:r>
              <a:rPr lang="en-US" sz="1800" b="0" i="0" u="none" strike="noStrike" baseline="0" dirty="0">
                <a:latin typeface="TimesNewRoman"/>
              </a:rPr>
              <a:t>B. provide an evaluation of the character of the defendant</a:t>
            </a:r>
          </a:p>
          <a:p>
            <a:pPr algn="l"/>
            <a:r>
              <a:rPr lang="en-US" sz="2400" b="0" i="0" u="none" strike="noStrike" baseline="0" dirty="0">
                <a:latin typeface="Courier"/>
              </a:rPr>
              <a:t>o </a:t>
            </a:r>
            <a:r>
              <a:rPr lang="en-US" sz="1800" b="0" i="0" u="none" strike="noStrike" baseline="0" dirty="0">
                <a:latin typeface="TimesNewRoman"/>
              </a:rPr>
              <a:t>C. provide a complete and objective analysis within his or her area of competence</a:t>
            </a:r>
          </a:p>
          <a:p>
            <a:pPr algn="l"/>
            <a:r>
              <a:rPr lang="en-US" sz="2400" b="0" i="0" u="none" strike="noStrike" baseline="0" dirty="0">
                <a:latin typeface="Courier"/>
              </a:rPr>
              <a:t>o </a:t>
            </a:r>
            <a:r>
              <a:rPr lang="en-US" sz="1800" b="0" i="0" u="none" strike="noStrike" baseline="0" dirty="0">
                <a:latin typeface="TimesNewRoman"/>
              </a:rPr>
              <a:t>D. provide information on the professional background of the defendant</a:t>
            </a:r>
            <a:endParaRPr lang="en-US" dirty="0"/>
          </a:p>
        </p:txBody>
      </p:sp>
      <p:sp>
        <p:nvSpPr>
          <p:cNvPr id="2" name="TextBox 1">
            <a:extLst>
              <a:ext uri="{FF2B5EF4-FFF2-40B4-BE49-F238E27FC236}">
                <a16:creationId xmlns:a16="http://schemas.microsoft.com/office/drawing/2014/main" id="{0F0673AE-2639-4D35-DF06-15A45A614D05}"/>
              </a:ext>
            </a:extLst>
          </p:cNvPr>
          <p:cNvSpPr txBox="1"/>
          <p:nvPr/>
        </p:nvSpPr>
        <p:spPr>
          <a:xfrm>
            <a:off x="838200" y="3745107"/>
            <a:ext cx="10515600" cy="2585323"/>
          </a:xfrm>
          <a:prstGeom prst="rect">
            <a:avLst/>
          </a:prstGeom>
          <a:noFill/>
        </p:spPr>
        <p:txBody>
          <a:bodyPr wrap="square">
            <a:spAutoFit/>
          </a:bodyPr>
          <a:lstStyle/>
          <a:p>
            <a:pPr algn="l"/>
            <a:r>
              <a:rPr lang="en-US" sz="1800" b="1" i="0" u="none" strike="noStrike" baseline="0" dirty="0">
                <a:latin typeface="TimesNewRoman,Bold"/>
              </a:rPr>
              <a:t>10. </a:t>
            </a:r>
            <a:r>
              <a:rPr lang="en-US" sz="1800" b="0" i="0" u="none" strike="noStrike" baseline="0" dirty="0">
                <a:latin typeface="TimesNewRoman"/>
              </a:rPr>
              <a:t>Refer to the NCEES Rules of Professional Conduct in the Ethics chapter of the </a:t>
            </a:r>
            <a:r>
              <a:rPr lang="en-US" sz="1800" b="0" i="1" u="none" strike="noStrike" baseline="0" dirty="0">
                <a:latin typeface="TimesNewRoman,Italic"/>
              </a:rPr>
              <a:t>FE Reference</a:t>
            </a:r>
          </a:p>
          <a:p>
            <a:pPr algn="l"/>
            <a:r>
              <a:rPr lang="en-US" sz="1800" b="0" i="1" u="none" strike="noStrike" baseline="0" dirty="0">
                <a:latin typeface="TimesNewRoman,Italic"/>
              </a:rPr>
              <a:t>Handbook &amp; the FE Civil Practice Exam</a:t>
            </a:r>
            <a:r>
              <a:rPr lang="en-US" sz="1800" b="0" i="0" u="none" strike="noStrike" baseline="0" dirty="0">
                <a:latin typeface="TimesNewRoman"/>
              </a:rPr>
              <a:t>.</a:t>
            </a:r>
          </a:p>
          <a:p>
            <a:pPr algn="l"/>
            <a:endParaRPr lang="en-US" dirty="0">
              <a:latin typeface="TimesNewRoman"/>
            </a:endParaRPr>
          </a:p>
          <a:p>
            <a:pPr algn="l"/>
            <a:endParaRPr lang="en-US" sz="1800" b="0" i="0" u="none" strike="noStrike" baseline="0" dirty="0">
              <a:latin typeface="TimesNewRoman"/>
            </a:endParaRPr>
          </a:p>
          <a:p>
            <a:pPr algn="l"/>
            <a:r>
              <a:rPr lang="en-US" sz="1800" b="0" i="0" u="none" strike="noStrike" baseline="0" dirty="0">
                <a:latin typeface="TimesNewRoman"/>
              </a:rPr>
              <a:t>Licensees may express a professional opinion publicly only when it is founded on adequate</a:t>
            </a:r>
          </a:p>
          <a:p>
            <a:pPr algn="l"/>
            <a:r>
              <a:rPr lang="en-US" sz="1800" b="0" i="0" u="none" strike="noStrike" baseline="0" dirty="0">
                <a:latin typeface="TimesNewRoman"/>
              </a:rPr>
              <a:t>knowledge of the facts and a competent evaluation of the subject matter.</a:t>
            </a:r>
          </a:p>
          <a:p>
            <a:pPr algn="l"/>
            <a:endParaRPr lang="en-US" dirty="0">
              <a:latin typeface="TimesNewRoman"/>
            </a:endParaRPr>
          </a:p>
          <a:p>
            <a:pPr algn="l"/>
            <a:endParaRPr lang="en-US" sz="1800" b="0" i="0" u="none" strike="noStrike" baseline="0" dirty="0">
              <a:latin typeface="TimesNewRoman"/>
            </a:endParaRPr>
          </a:p>
          <a:p>
            <a:pPr algn="l"/>
            <a:r>
              <a:rPr lang="en-US" sz="1800" b="1" i="0" u="none" strike="noStrike" baseline="0" dirty="0">
                <a:latin typeface="TimesNewRoman,Bold"/>
              </a:rPr>
              <a:t>THE CORRECT ANSWER IS: C</a:t>
            </a:r>
            <a:endParaRPr lang="en-US" dirty="0"/>
          </a:p>
        </p:txBody>
      </p:sp>
      <p:sp>
        <p:nvSpPr>
          <p:cNvPr id="3" name="Rectangle: Rounded Corners 2">
            <a:extLst>
              <a:ext uri="{FF2B5EF4-FFF2-40B4-BE49-F238E27FC236}">
                <a16:creationId xmlns:a16="http://schemas.microsoft.com/office/drawing/2014/main" id="{C682EF15-8BB6-C0E2-BC86-1FBB838D972B}"/>
              </a:ext>
            </a:extLst>
          </p:cNvPr>
          <p:cNvSpPr/>
          <p:nvPr/>
        </p:nvSpPr>
        <p:spPr>
          <a:xfrm>
            <a:off x="514581" y="2854364"/>
            <a:ext cx="10704024" cy="258529"/>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8E8E016F-521E-4239-1426-DED8D87C9A99}"/>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7203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11</a:t>
            </a:r>
          </a:p>
        </p:txBody>
      </p:sp>
      <p:sp>
        <p:nvSpPr>
          <p:cNvPr id="5" name="TextBox 4">
            <a:extLst>
              <a:ext uri="{FF2B5EF4-FFF2-40B4-BE49-F238E27FC236}">
                <a16:creationId xmlns:a16="http://schemas.microsoft.com/office/drawing/2014/main" id="{DF8AE178-2FB4-4248-846A-C14051C45C98}"/>
              </a:ext>
            </a:extLst>
          </p:cNvPr>
          <p:cNvSpPr txBox="1"/>
          <p:nvPr/>
        </p:nvSpPr>
        <p:spPr>
          <a:xfrm>
            <a:off x="685800" y="1280159"/>
            <a:ext cx="11201400" cy="3570208"/>
          </a:xfrm>
          <a:prstGeom prst="rect">
            <a:avLst/>
          </a:prstGeom>
          <a:noFill/>
        </p:spPr>
        <p:txBody>
          <a:bodyPr wrap="square">
            <a:spAutoFit/>
          </a:bodyPr>
          <a:lstStyle/>
          <a:p>
            <a:pPr algn="l"/>
            <a:r>
              <a:rPr lang="en-US" sz="1800" b="1" i="0" u="none" strike="noStrike" baseline="0" dirty="0">
                <a:latin typeface="TimesNewRoman,Bold"/>
              </a:rPr>
              <a:t>11. </a:t>
            </a:r>
            <a:r>
              <a:rPr lang="en-US" sz="1800" b="0" i="0" u="none" strike="noStrike" baseline="0" dirty="0">
                <a:latin typeface="TimesNewRoman"/>
              </a:rPr>
              <a:t>As a professional engineer originally licensed 30 years ago, you are asked to evaluate a newly</a:t>
            </a:r>
          </a:p>
          <a:p>
            <a:pPr algn="l"/>
            <a:r>
              <a:rPr lang="en-US" sz="1800" b="0" i="0" u="none" strike="noStrike" baseline="0" dirty="0">
                <a:latin typeface="TimesNewRoman"/>
              </a:rPr>
              <a:t>developed computerized control system for a public transportation system. The owner requires a</a:t>
            </a:r>
          </a:p>
          <a:p>
            <a:pPr algn="l"/>
            <a:r>
              <a:rPr lang="en-US" sz="1800" b="0" i="0" u="none" strike="noStrike" baseline="0" dirty="0">
                <a:latin typeface="TimesNewRoman"/>
              </a:rPr>
              <a:t>currently licensed engineer to evaluate the system. You may accept this project if:</a:t>
            </a:r>
          </a:p>
          <a:p>
            <a:pPr algn="l"/>
            <a:endParaRPr lang="en-US" sz="1800" b="0" i="0" u="none" strike="noStrike" baseline="0" dirty="0">
              <a:latin typeface="TimesNewRoman"/>
            </a:endParaRPr>
          </a:p>
          <a:p>
            <a:pPr algn="l"/>
            <a:r>
              <a:rPr lang="en-US" sz="1800" b="0" i="0" u="none" strike="noStrike" baseline="0" dirty="0">
                <a:latin typeface="TimesNewRoman"/>
              </a:rPr>
              <a:t>Select </a:t>
            </a:r>
            <a:r>
              <a:rPr lang="en-US" sz="1800" b="1" i="0" u="none" strike="noStrike" baseline="0" dirty="0">
                <a:latin typeface="TimesNewRoman,Bold"/>
              </a:rPr>
              <a:t>all </a:t>
            </a:r>
            <a:r>
              <a:rPr lang="en-US" sz="1800" b="0" i="0" u="none" strike="noStrike" baseline="0" dirty="0">
                <a:latin typeface="TimesNewRoman"/>
              </a:rPr>
              <a:t>that apply.</a:t>
            </a:r>
          </a:p>
          <a:p>
            <a:pPr algn="l"/>
            <a:endParaRPr lang="en-US" sz="1800" b="0" i="0" u="none" strike="noStrike" baseline="0" dirty="0">
              <a:latin typeface="TimesNewRoman"/>
            </a:endParaRPr>
          </a:p>
          <a:p>
            <a:pPr algn="l"/>
            <a:r>
              <a:rPr lang="en-US" sz="2000" b="0" i="0" u="none" strike="noStrike" baseline="0" dirty="0">
                <a:latin typeface="CourierNew"/>
              </a:rPr>
              <a:t>□ </a:t>
            </a:r>
            <a:r>
              <a:rPr lang="en-US" sz="1800" b="0" i="0" u="none" strike="noStrike" baseline="0" dirty="0">
                <a:latin typeface="TimesNewRoman"/>
              </a:rPr>
              <a:t>A. you are competent in the area of computerized control systems</a:t>
            </a:r>
          </a:p>
          <a:p>
            <a:r>
              <a:rPr lang="en-US" sz="2000" b="0" i="0" u="none" strike="noStrike" baseline="0" dirty="0">
                <a:latin typeface="CourierNew"/>
              </a:rPr>
              <a:t>□ </a:t>
            </a:r>
            <a:r>
              <a:rPr lang="en-US" sz="1800" b="0" i="0" u="none" strike="noStrike" baseline="0" dirty="0">
                <a:latin typeface="TimesNewRoman"/>
              </a:rPr>
              <a:t>B. your professional engineering license has lapsed, but you have two FE interns working </a:t>
            </a:r>
            <a:r>
              <a:rPr lang="en-US" dirty="0">
                <a:latin typeface="TimesNewRoman"/>
              </a:rPr>
              <a:t>for you</a:t>
            </a:r>
          </a:p>
          <a:p>
            <a:pPr algn="l"/>
            <a:r>
              <a:rPr lang="en-US" sz="2000" b="0" i="0" u="none" strike="noStrike" baseline="0" dirty="0">
                <a:latin typeface="CourierNew"/>
              </a:rPr>
              <a:t>□ </a:t>
            </a:r>
            <a:r>
              <a:rPr lang="en-US" sz="1800" b="0" i="0" u="none" strike="noStrike" baseline="0" dirty="0">
                <a:latin typeface="TimesNewRoman"/>
              </a:rPr>
              <a:t>C. you took a transportation course in college</a:t>
            </a:r>
          </a:p>
          <a:p>
            <a:pPr algn="l"/>
            <a:r>
              <a:rPr lang="en-US" sz="2000" b="0" i="0" u="none" strike="noStrike" baseline="0" dirty="0">
                <a:latin typeface="CourierNew"/>
              </a:rPr>
              <a:t>□ </a:t>
            </a:r>
            <a:r>
              <a:rPr lang="en-US" sz="1800" b="0" i="0" u="none" strike="noStrike" baseline="0" dirty="0">
                <a:latin typeface="TimesNewRoman"/>
              </a:rPr>
              <a:t>D. you have regularly attended meetings of a professional engineering society</a:t>
            </a:r>
          </a:p>
          <a:p>
            <a:pPr algn="l"/>
            <a:r>
              <a:rPr lang="en-US" sz="2000" b="0" i="0" u="none" strike="noStrike" baseline="0" dirty="0">
                <a:latin typeface="CourierNew"/>
              </a:rPr>
              <a:t>□ </a:t>
            </a:r>
            <a:r>
              <a:rPr lang="en-US" sz="1800" b="0" i="0" u="none" strike="noStrike" baseline="0" dirty="0">
                <a:latin typeface="TimesNewRoman"/>
              </a:rPr>
              <a:t>E. you have another licensed engineer work for you who is competent in this area, and he or she will conduct all </a:t>
            </a:r>
            <a:r>
              <a:rPr lang="en-US" dirty="0">
                <a:latin typeface="TimesNewRoman"/>
              </a:rPr>
              <a:t>       	</a:t>
            </a:r>
            <a:r>
              <a:rPr lang="en-US" sz="1800" b="0" i="0" u="none" strike="noStrike" baseline="0" dirty="0">
                <a:latin typeface="TimesNewRoman"/>
              </a:rPr>
              <a:t>related work and stamp the related </a:t>
            </a:r>
            <a:r>
              <a:rPr lang="en-US" dirty="0">
                <a:latin typeface="TimesNewRoman"/>
              </a:rPr>
              <a:t>design</a:t>
            </a:r>
            <a:endParaRPr lang="en-US" dirty="0"/>
          </a:p>
        </p:txBody>
      </p:sp>
      <p:sp>
        <p:nvSpPr>
          <p:cNvPr id="2" name="TextBox 1">
            <a:extLst>
              <a:ext uri="{FF2B5EF4-FFF2-40B4-BE49-F238E27FC236}">
                <a16:creationId xmlns:a16="http://schemas.microsoft.com/office/drawing/2014/main" id="{022437FE-CFA1-81A5-4B71-933F854C862D}"/>
              </a:ext>
            </a:extLst>
          </p:cNvPr>
          <p:cNvSpPr txBox="1"/>
          <p:nvPr/>
        </p:nvSpPr>
        <p:spPr>
          <a:xfrm>
            <a:off x="640080" y="5092873"/>
            <a:ext cx="10005060" cy="1200329"/>
          </a:xfrm>
          <a:prstGeom prst="rect">
            <a:avLst/>
          </a:prstGeom>
          <a:noFill/>
        </p:spPr>
        <p:txBody>
          <a:bodyPr wrap="square">
            <a:spAutoFit/>
          </a:bodyPr>
          <a:lstStyle/>
          <a:p>
            <a:pPr algn="l"/>
            <a:r>
              <a:rPr lang="en-US" sz="1800" b="1" i="0" u="none" strike="noStrike" baseline="0" dirty="0">
                <a:latin typeface="TimesNewRoman,Bold"/>
              </a:rPr>
              <a:t>11. </a:t>
            </a:r>
            <a:r>
              <a:rPr lang="en-US" sz="1800" b="0" i="0" u="none" strike="noStrike" baseline="0" dirty="0">
                <a:latin typeface="TimesNewRoman"/>
              </a:rPr>
              <a:t>Refer to the NCEES Rules of Professional Conduct, Section B, in the Ethics chapter of the </a:t>
            </a:r>
            <a:r>
              <a:rPr lang="en-US" sz="1800" b="0" i="1" u="none" strike="noStrike" baseline="0" dirty="0">
                <a:latin typeface="TimesNewRoman,Italic"/>
              </a:rPr>
              <a:t>FE</a:t>
            </a:r>
          </a:p>
          <a:p>
            <a:pPr algn="l"/>
            <a:r>
              <a:rPr lang="en-US" sz="1800" b="0" i="1" u="none" strike="noStrike" baseline="0" dirty="0">
                <a:latin typeface="TimesNewRoman,Italic"/>
              </a:rPr>
              <a:t>Reference Handbook &amp; the FE Civil Practice Exam</a:t>
            </a:r>
            <a:r>
              <a:rPr lang="en-US" sz="1800" b="0" i="0" u="none" strike="noStrike" baseline="0" dirty="0">
                <a:latin typeface="TimesNewRoman"/>
              </a:rPr>
              <a:t>.</a:t>
            </a:r>
          </a:p>
          <a:p>
            <a:pPr algn="l"/>
            <a:endParaRPr lang="en-US" sz="1800" b="0" i="0" u="none" strike="noStrike" baseline="0" dirty="0">
              <a:latin typeface="TimesNewRoman"/>
            </a:endParaRPr>
          </a:p>
          <a:p>
            <a:pPr algn="l"/>
            <a:r>
              <a:rPr lang="en-US" sz="1800" b="1" i="0" u="none" strike="noStrike" baseline="0" dirty="0">
                <a:latin typeface="TimesNewRoman,Bold"/>
              </a:rPr>
              <a:t>THE CORRECT ANSWERS ARE: A, E</a:t>
            </a:r>
            <a:endParaRPr lang="en-US" dirty="0"/>
          </a:p>
        </p:txBody>
      </p:sp>
      <p:sp>
        <p:nvSpPr>
          <p:cNvPr id="3" name="Rectangle: Rounded Corners 2">
            <a:extLst>
              <a:ext uri="{FF2B5EF4-FFF2-40B4-BE49-F238E27FC236}">
                <a16:creationId xmlns:a16="http://schemas.microsoft.com/office/drawing/2014/main" id="{CA6592FF-698C-9594-9477-3D2D3A47B246}"/>
              </a:ext>
            </a:extLst>
          </p:cNvPr>
          <p:cNvSpPr/>
          <p:nvPr/>
        </p:nvSpPr>
        <p:spPr>
          <a:xfrm>
            <a:off x="514581" y="2982185"/>
            <a:ext cx="10834308" cy="282125"/>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720EA502-DC3F-0D0B-EDC1-D2C43FC80A8F}"/>
              </a:ext>
            </a:extLst>
          </p:cNvPr>
          <p:cNvSpPr/>
          <p:nvPr/>
        </p:nvSpPr>
        <p:spPr>
          <a:xfrm>
            <a:off x="519492" y="4196471"/>
            <a:ext cx="10834308" cy="567010"/>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1985A724-44B9-1618-5224-35C76AAD453E}"/>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44738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13</a:t>
            </a:r>
          </a:p>
        </p:txBody>
      </p:sp>
      <p:sp>
        <p:nvSpPr>
          <p:cNvPr id="5" name="TextBox 4">
            <a:extLst>
              <a:ext uri="{FF2B5EF4-FFF2-40B4-BE49-F238E27FC236}">
                <a16:creationId xmlns:a16="http://schemas.microsoft.com/office/drawing/2014/main" id="{C45F1769-1B41-419F-A411-DB94201510A1}"/>
              </a:ext>
            </a:extLst>
          </p:cNvPr>
          <p:cNvSpPr txBox="1"/>
          <p:nvPr/>
        </p:nvSpPr>
        <p:spPr>
          <a:xfrm>
            <a:off x="662730" y="1261272"/>
            <a:ext cx="10515600" cy="2954655"/>
          </a:xfrm>
          <a:prstGeom prst="rect">
            <a:avLst/>
          </a:prstGeom>
          <a:noFill/>
        </p:spPr>
        <p:txBody>
          <a:bodyPr wrap="square">
            <a:spAutoFit/>
          </a:bodyPr>
          <a:lstStyle/>
          <a:p>
            <a:pPr algn="l"/>
            <a:r>
              <a:rPr lang="en-US" sz="1800" b="1" i="0" u="none" strike="noStrike" baseline="0" dirty="0">
                <a:latin typeface="TimesNewRoman,Bold"/>
              </a:rPr>
              <a:t>13. </a:t>
            </a:r>
            <a:r>
              <a:rPr lang="en-US" sz="1800" b="0" i="0" u="none" strike="noStrike" baseline="0" dirty="0">
                <a:latin typeface="TimesNewRoman"/>
              </a:rPr>
              <a:t>A professional engineer was originally licensed 30 years ago and is still currently licensed. The</a:t>
            </a:r>
          </a:p>
          <a:p>
            <a:pPr algn="l"/>
            <a:r>
              <a:rPr lang="en-US" sz="1800" b="0" i="0" u="none" strike="noStrike" baseline="0" dirty="0">
                <a:latin typeface="TimesNewRoman"/>
              </a:rPr>
              <a:t>engineer’s employer asks the engineer to evaluate a newly developed computerized control system</a:t>
            </a:r>
          </a:p>
          <a:p>
            <a:pPr algn="l"/>
            <a:r>
              <a:rPr lang="en-US" sz="1800" b="0" i="0" u="none" strike="noStrike" baseline="0" dirty="0">
                <a:latin typeface="TimesNewRoman"/>
              </a:rPr>
              <a:t>for public transportation. The employer requires that a currently licensed engineer evaluate the</a:t>
            </a:r>
          </a:p>
          <a:p>
            <a:pPr algn="l"/>
            <a:r>
              <a:rPr lang="en-US" sz="1800" b="0" i="0" u="none" strike="noStrike" baseline="0" dirty="0">
                <a:latin typeface="TimesNewRoman"/>
              </a:rPr>
              <a:t>system. The engineer may accept the assignment under which conditions?</a:t>
            </a:r>
          </a:p>
          <a:p>
            <a:pPr algn="l"/>
            <a:endParaRPr lang="en-US" sz="1800" b="0" i="0" u="none" strike="noStrike" baseline="0" dirty="0">
              <a:latin typeface="TimesNewRoman"/>
            </a:endParaRPr>
          </a:p>
          <a:p>
            <a:pPr algn="l"/>
            <a:r>
              <a:rPr lang="en-US" sz="2400" b="0" i="0" u="none" strike="noStrike" baseline="0" dirty="0">
                <a:latin typeface="Courier"/>
              </a:rPr>
              <a:t>o </a:t>
            </a:r>
            <a:r>
              <a:rPr lang="en-US" sz="1800" b="0" i="0" u="none" strike="noStrike" baseline="0" dirty="0">
                <a:latin typeface="TimesNewRoman"/>
              </a:rPr>
              <a:t>A. The engineer is competent in modern control systems.</a:t>
            </a:r>
          </a:p>
          <a:p>
            <a:pPr algn="l"/>
            <a:r>
              <a:rPr lang="en-US" sz="2400" b="0" i="0" u="none" strike="noStrike" baseline="0" dirty="0">
                <a:latin typeface="Courier"/>
              </a:rPr>
              <a:t>o </a:t>
            </a:r>
            <a:r>
              <a:rPr lang="en-US" sz="1800" b="0" i="0" u="none" strike="noStrike" baseline="0" dirty="0">
                <a:latin typeface="TimesNewRoman"/>
              </a:rPr>
              <a:t>B. The engineer supervises two recent graduates who have passed the FE exam.</a:t>
            </a:r>
          </a:p>
          <a:p>
            <a:pPr algn="l"/>
            <a:r>
              <a:rPr lang="en-US" sz="2400" b="0" i="0" u="none" strike="noStrike" baseline="0" dirty="0">
                <a:latin typeface="Courier"/>
              </a:rPr>
              <a:t>o </a:t>
            </a:r>
            <a:r>
              <a:rPr lang="en-US" sz="1800" b="0" i="0" u="none" strike="noStrike" baseline="0" dirty="0">
                <a:latin typeface="TimesNewRoman"/>
              </a:rPr>
              <a:t>C. The engineer studied transportation systems in college.</a:t>
            </a:r>
          </a:p>
          <a:p>
            <a:pPr algn="l"/>
            <a:r>
              <a:rPr lang="en-US" sz="2400" b="0" i="0" u="none" strike="noStrike" baseline="0" dirty="0">
                <a:latin typeface="Courier"/>
              </a:rPr>
              <a:t>o </a:t>
            </a:r>
            <a:r>
              <a:rPr lang="en-US" sz="1800" b="0" i="0" u="none" strike="noStrike" baseline="0" dirty="0">
                <a:latin typeface="TimesNewRoman"/>
              </a:rPr>
              <a:t>D. The engineer has regularly attended meetings of a professional engineering society.</a:t>
            </a:r>
            <a:endParaRPr lang="en-US" dirty="0"/>
          </a:p>
        </p:txBody>
      </p:sp>
      <p:sp>
        <p:nvSpPr>
          <p:cNvPr id="2" name="Rectangle: Rounded Corners 1">
            <a:extLst>
              <a:ext uri="{FF2B5EF4-FFF2-40B4-BE49-F238E27FC236}">
                <a16:creationId xmlns:a16="http://schemas.microsoft.com/office/drawing/2014/main" id="{FFEAEAD1-DE74-3A78-A7DD-FB31320081EA}"/>
              </a:ext>
            </a:extLst>
          </p:cNvPr>
          <p:cNvSpPr/>
          <p:nvPr/>
        </p:nvSpPr>
        <p:spPr>
          <a:xfrm>
            <a:off x="662730" y="2611313"/>
            <a:ext cx="7518700" cy="452718"/>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1D82FC3-1DD1-45E7-F66C-9816FF0923E7}"/>
              </a:ext>
            </a:extLst>
          </p:cNvPr>
          <p:cNvSpPr txBox="1"/>
          <p:nvPr/>
        </p:nvSpPr>
        <p:spPr>
          <a:xfrm>
            <a:off x="590388" y="4383075"/>
            <a:ext cx="9949343" cy="2308324"/>
          </a:xfrm>
          <a:prstGeom prst="rect">
            <a:avLst/>
          </a:prstGeom>
          <a:noFill/>
        </p:spPr>
        <p:txBody>
          <a:bodyPr wrap="square">
            <a:spAutoFit/>
          </a:bodyPr>
          <a:lstStyle/>
          <a:p>
            <a:pPr algn="l"/>
            <a:r>
              <a:rPr lang="en-US" sz="1800" b="1" i="0" u="none" strike="noStrike" baseline="0" dirty="0">
                <a:latin typeface="TimesNewRoman,Bold"/>
              </a:rPr>
              <a:t>13. </a:t>
            </a:r>
            <a:r>
              <a:rPr lang="en-US" sz="1800" b="0" i="0" u="none" strike="noStrike" baseline="0" dirty="0">
                <a:latin typeface="TimesNewRoman"/>
              </a:rPr>
              <a:t>Refer to the Ethics chapter of the </a:t>
            </a:r>
            <a:r>
              <a:rPr lang="en-US" sz="1800" b="0" i="1" u="none" strike="noStrike" baseline="0" dirty="0">
                <a:latin typeface="TimesNewRoman,Italic"/>
              </a:rPr>
              <a:t>FE Reference Handbook &amp; the FE Mechanical Practice Exam</a:t>
            </a:r>
            <a:r>
              <a:rPr lang="en-US" sz="1800" b="0" i="0" u="none" strike="noStrike" baseline="0" dirty="0">
                <a:latin typeface="TimesNewRoman"/>
              </a:rPr>
              <a:t>.</a:t>
            </a:r>
          </a:p>
          <a:p>
            <a:pPr algn="l"/>
            <a:endParaRPr lang="en-US" sz="1800" b="0" i="0" u="none" strike="noStrike" baseline="0" dirty="0">
              <a:latin typeface="TimesNewRoman"/>
            </a:endParaRPr>
          </a:p>
          <a:p>
            <a:pPr algn="l"/>
            <a:endParaRPr lang="en-US" sz="1800" b="0" i="0" u="none" strike="noStrike" baseline="0" dirty="0">
              <a:latin typeface="TimesNewRoman"/>
            </a:endParaRPr>
          </a:p>
          <a:p>
            <a:pPr algn="l"/>
            <a:r>
              <a:rPr lang="en-US" sz="1800" b="0" i="0" u="none" strike="noStrike" baseline="0" dirty="0">
                <a:latin typeface="TimesNewRoman"/>
              </a:rPr>
              <a:t>The Rules of Professional Conduct, Section B.1, states that licensees may undertake assignments</a:t>
            </a:r>
          </a:p>
          <a:p>
            <a:pPr algn="l"/>
            <a:r>
              <a:rPr lang="en-US" sz="1800" b="0" i="0" u="none" strike="noStrike" baseline="0" dirty="0">
                <a:latin typeface="TimesNewRoman"/>
              </a:rPr>
              <a:t>only in the fields in which they are qualified by education or experience.</a:t>
            </a:r>
          </a:p>
          <a:p>
            <a:pPr algn="l"/>
            <a:endParaRPr lang="en-US" dirty="0">
              <a:latin typeface="TimesNewRoman"/>
            </a:endParaRPr>
          </a:p>
          <a:p>
            <a:pPr algn="l"/>
            <a:endParaRPr lang="en-US" sz="1800" b="0" i="0" u="none" strike="noStrike" baseline="0" dirty="0">
              <a:latin typeface="TimesNewRoman"/>
            </a:endParaRPr>
          </a:p>
          <a:p>
            <a:pPr algn="l"/>
            <a:r>
              <a:rPr lang="en-US" sz="1800" b="1" i="0" u="none" strike="noStrike" baseline="0" dirty="0">
                <a:latin typeface="TimesNewRoman,Bold"/>
              </a:rPr>
              <a:t>THE CORRECT ANSWER IS: A</a:t>
            </a:r>
            <a:endParaRPr lang="en-US" dirty="0"/>
          </a:p>
        </p:txBody>
      </p:sp>
      <p:sp>
        <p:nvSpPr>
          <p:cNvPr id="6" name="Title 3">
            <a:extLst>
              <a:ext uri="{FF2B5EF4-FFF2-40B4-BE49-F238E27FC236}">
                <a16:creationId xmlns:a16="http://schemas.microsoft.com/office/drawing/2014/main" id="{835DBB86-217A-4177-AD93-0F27EFE7882D}"/>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4239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293248" y="-355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14</a:t>
            </a:r>
          </a:p>
        </p:txBody>
      </p:sp>
      <p:cxnSp>
        <p:nvCxnSpPr>
          <p:cNvPr id="5" name="Straight Connector 4">
            <a:extLst>
              <a:ext uri="{FF2B5EF4-FFF2-40B4-BE49-F238E27FC236}">
                <a16:creationId xmlns:a16="http://schemas.microsoft.com/office/drawing/2014/main" id="{F3FBB15A-9B5C-4FD2-B1BF-DFFA90586006}"/>
              </a:ext>
            </a:extLst>
          </p:cNvPr>
          <p:cNvCxnSpPr>
            <a:cxnSpLocks/>
          </p:cNvCxnSpPr>
          <p:nvPr/>
        </p:nvCxnSpPr>
        <p:spPr>
          <a:xfrm>
            <a:off x="262351" y="5565459"/>
            <a:ext cx="54169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85B97AC-2D5B-4A01-91C8-CBBCE1932D29}"/>
              </a:ext>
            </a:extLst>
          </p:cNvPr>
          <p:cNvSpPr txBox="1"/>
          <p:nvPr/>
        </p:nvSpPr>
        <p:spPr>
          <a:xfrm>
            <a:off x="262350" y="698772"/>
            <a:ext cx="11887200" cy="784830"/>
          </a:xfrm>
          <a:prstGeom prst="rect">
            <a:avLst/>
          </a:prstGeom>
          <a:noFill/>
        </p:spPr>
        <p:txBody>
          <a:bodyPr wrap="square">
            <a:spAutoFit/>
          </a:bodyPr>
          <a:lstStyle/>
          <a:p>
            <a:pPr marL="0" marR="0" algn="just">
              <a:spcBef>
                <a:spcPts val="0"/>
              </a:spcBef>
            </a:pPr>
            <a:r>
              <a:rPr lang="en-US" sz="1500" b="1" kern="100" dirty="0">
                <a:effectLst/>
                <a:latin typeface="Aptos" panose="020B0004020202020204" pitchFamily="34" charset="0"/>
                <a:ea typeface="Aptos" panose="020B0004020202020204" pitchFamily="34" charset="0"/>
                <a:cs typeface="Times New Roman" panose="02020603050405020304" pitchFamily="18" charset="0"/>
              </a:rPr>
              <a:t>14. </a:t>
            </a:r>
            <a:r>
              <a:rPr lang="en-US" sz="1500" kern="100" dirty="0">
                <a:effectLst/>
                <a:latin typeface="Aptos" panose="020B0004020202020204" pitchFamily="34" charset="0"/>
                <a:ea typeface="Aptos" panose="020B0004020202020204" pitchFamily="34" charset="0"/>
                <a:cs typeface="Times New Roman" panose="02020603050405020304" pitchFamily="18" charset="0"/>
              </a:rPr>
              <a:t>An engineering firm has overall design responsibility for a large multifaceted construction project. The state in which the work is being conducted requires civil, structural, environmental, electrical, and mechanical engineering plans to be prepared and stamped by a professional engineer. Which of the following statements are true? Select </a:t>
            </a:r>
            <a:r>
              <a:rPr lang="en-US" sz="1500" b="1" kern="100" dirty="0">
                <a:effectLst/>
                <a:latin typeface="Aptos" panose="020B0004020202020204" pitchFamily="34" charset="0"/>
                <a:ea typeface="Aptos" panose="020B0004020202020204" pitchFamily="34" charset="0"/>
                <a:cs typeface="Times New Roman" panose="02020603050405020304" pitchFamily="18" charset="0"/>
              </a:rPr>
              <a:t>all </a:t>
            </a:r>
            <a:r>
              <a:rPr lang="en-US" sz="1500" kern="100" dirty="0">
                <a:effectLst/>
                <a:latin typeface="Aptos" panose="020B0004020202020204" pitchFamily="34" charset="0"/>
                <a:ea typeface="Aptos" panose="020B0004020202020204" pitchFamily="34" charset="0"/>
                <a:cs typeface="Times New Roman" panose="02020603050405020304" pitchFamily="18" charset="0"/>
              </a:rPr>
              <a:t>that apply.</a:t>
            </a:r>
          </a:p>
        </p:txBody>
      </p:sp>
      <p:sp>
        <p:nvSpPr>
          <p:cNvPr id="3" name="TextBox 2">
            <a:extLst>
              <a:ext uri="{FF2B5EF4-FFF2-40B4-BE49-F238E27FC236}">
                <a16:creationId xmlns:a16="http://schemas.microsoft.com/office/drawing/2014/main" id="{1B4AFCCE-D293-90C1-2CF3-333201FB89FF}"/>
              </a:ext>
            </a:extLst>
          </p:cNvPr>
          <p:cNvSpPr txBox="1"/>
          <p:nvPr/>
        </p:nvSpPr>
        <p:spPr>
          <a:xfrm>
            <a:off x="262351" y="2351713"/>
            <a:ext cx="11887200" cy="553998"/>
          </a:xfrm>
          <a:prstGeom prst="rect">
            <a:avLst/>
          </a:prstGeom>
          <a:noFill/>
        </p:spPr>
        <p:txBody>
          <a:bodyPr wrap="square">
            <a:spAutoFit/>
          </a:bodyPr>
          <a:lstStyle/>
          <a:p>
            <a:pPr marL="0" marR="0">
              <a:spcBef>
                <a:spcPts val="0"/>
              </a:spcBef>
              <a:spcAft>
                <a:spcPts val="0"/>
              </a:spcAft>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Option A: Not true. Licensees may accept assignments and assume responsibility for coordination of an entire project, provided that each technical segment is signed and sealed by the licensee responsible for preparation of that technical segment.</a:t>
            </a:r>
          </a:p>
        </p:txBody>
      </p:sp>
      <p:sp>
        <p:nvSpPr>
          <p:cNvPr id="8" name="TextBox 7">
            <a:extLst>
              <a:ext uri="{FF2B5EF4-FFF2-40B4-BE49-F238E27FC236}">
                <a16:creationId xmlns:a16="http://schemas.microsoft.com/office/drawing/2014/main" id="{59433648-D482-C73C-89D5-2CB69909FF83}"/>
              </a:ext>
            </a:extLst>
          </p:cNvPr>
          <p:cNvSpPr txBox="1"/>
          <p:nvPr/>
        </p:nvSpPr>
        <p:spPr>
          <a:xfrm>
            <a:off x="262351" y="3460408"/>
            <a:ext cx="11887200" cy="323165"/>
          </a:xfrm>
          <a:prstGeom prst="rect">
            <a:avLst/>
          </a:prstGeom>
          <a:noFill/>
        </p:spPr>
        <p:txBody>
          <a:bodyPr wrap="square">
            <a:spAutoFit/>
          </a:bodyPr>
          <a:lstStyle/>
          <a:p>
            <a:r>
              <a:rPr lang="en-US" sz="1500" dirty="0"/>
              <a:t>Option B: True: See above.</a:t>
            </a:r>
          </a:p>
        </p:txBody>
      </p:sp>
      <p:sp>
        <p:nvSpPr>
          <p:cNvPr id="10" name="TextBox 9">
            <a:extLst>
              <a:ext uri="{FF2B5EF4-FFF2-40B4-BE49-F238E27FC236}">
                <a16:creationId xmlns:a16="http://schemas.microsoft.com/office/drawing/2014/main" id="{350CFBF2-FD1E-E87F-01C1-24B6049B3554}"/>
              </a:ext>
            </a:extLst>
          </p:cNvPr>
          <p:cNvSpPr txBox="1"/>
          <p:nvPr/>
        </p:nvSpPr>
        <p:spPr>
          <a:xfrm>
            <a:off x="262351" y="4282101"/>
            <a:ext cx="11887200" cy="553998"/>
          </a:xfrm>
          <a:prstGeom prst="rect">
            <a:avLst/>
          </a:prstGeom>
          <a:noFill/>
        </p:spPr>
        <p:txBody>
          <a:bodyPr wrap="square">
            <a:spAutoFit/>
          </a:bodyPr>
          <a:lstStyle/>
          <a:p>
            <a:r>
              <a:rPr lang="en-US" sz="1500" dirty="0"/>
              <a:t>Option C: True. The first </a:t>
            </a:r>
            <a:r>
              <a:rPr lang="en-US" sz="1500" dirty="0" err="1"/>
              <a:t>respoand</a:t>
            </a:r>
            <a:r>
              <a:rPr lang="en-US" sz="1500" dirty="0"/>
              <a:t> foremost </a:t>
            </a:r>
            <a:r>
              <a:rPr lang="en-US" sz="1500" dirty="0" err="1"/>
              <a:t>nsibility</a:t>
            </a:r>
            <a:r>
              <a:rPr lang="en-US" sz="1500" dirty="0"/>
              <a:t> of licensees is to safeguard the health, safety, and welfare of the public when performing services for clients and employers.</a:t>
            </a:r>
          </a:p>
        </p:txBody>
      </p:sp>
      <p:sp>
        <p:nvSpPr>
          <p:cNvPr id="12" name="TextBox 11">
            <a:extLst>
              <a:ext uri="{FF2B5EF4-FFF2-40B4-BE49-F238E27FC236}">
                <a16:creationId xmlns:a16="http://schemas.microsoft.com/office/drawing/2014/main" id="{727CFFF1-35A0-B5B7-111D-0D8062756108}"/>
              </a:ext>
            </a:extLst>
          </p:cNvPr>
          <p:cNvSpPr txBox="1"/>
          <p:nvPr/>
        </p:nvSpPr>
        <p:spPr>
          <a:xfrm>
            <a:off x="262351" y="5537724"/>
            <a:ext cx="11887200" cy="553998"/>
          </a:xfrm>
          <a:prstGeom prst="rect">
            <a:avLst/>
          </a:prstGeom>
          <a:noFill/>
        </p:spPr>
        <p:txBody>
          <a:bodyPr wrap="square">
            <a:spAutoFit/>
          </a:bodyPr>
          <a:lstStyle/>
          <a:p>
            <a:r>
              <a:rPr lang="en-US" sz="1500" dirty="0"/>
              <a:t>Option D: Not true. Licensees must disclose to their employers or clients all known or potential conflicts of interest or other circumstances that could influence or appear to influence their judgment or the quality of their professional service or engagement.</a:t>
            </a:r>
          </a:p>
        </p:txBody>
      </p:sp>
      <p:sp>
        <p:nvSpPr>
          <p:cNvPr id="14" name="TextBox 13">
            <a:extLst>
              <a:ext uri="{FF2B5EF4-FFF2-40B4-BE49-F238E27FC236}">
                <a16:creationId xmlns:a16="http://schemas.microsoft.com/office/drawing/2014/main" id="{4FFE296A-61A8-AFBA-8A26-AF6B587DC167}"/>
              </a:ext>
            </a:extLst>
          </p:cNvPr>
          <p:cNvSpPr txBox="1"/>
          <p:nvPr/>
        </p:nvSpPr>
        <p:spPr>
          <a:xfrm>
            <a:off x="262351" y="6359412"/>
            <a:ext cx="11887200" cy="553998"/>
          </a:xfrm>
          <a:prstGeom prst="rect">
            <a:avLst/>
          </a:prstGeom>
          <a:noFill/>
        </p:spPr>
        <p:txBody>
          <a:bodyPr wrap="square">
            <a:spAutoFit/>
          </a:bodyPr>
          <a:lstStyle/>
          <a:p>
            <a:r>
              <a:rPr lang="en-US" sz="1500" dirty="0"/>
              <a:t>Option E: True. Licensees must comply with the licensing laws and rules governing their professional practice in each of the jurisdictions in which they practice.</a:t>
            </a:r>
          </a:p>
        </p:txBody>
      </p:sp>
      <p:sp>
        <p:nvSpPr>
          <p:cNvPr id="15" name="TextBox 14">
            <a:extLst>
              <a:ext uri="{FF2B5EF4-FFF2-40B4-BE49-F238E27FC236}">
                <a16:creationId xmlns:a16="http://schemas.microsoft.com/office/drawing/2014/main" id="{E3D5FB6C-F156-35BE-8CE1-B0B15F0FF365}"/>
              </a:ext>
            </a:extLst>
          </p:cNvPr>
          <p:cNvSpPr txBox="1"/>
          <p:nvPr/>
        </p:nvSpPr>
        <p:spPr>
          <a:xfrm>
            <a:off x="262351" y="6063987"/>
            <a:ext cx="11917218" cy="323165"/>
          </a:xfrm>
          <a:prstGeom prst="rect">
            <a:avLst/>
          </a:prstGeom>
          <a:noFill/>
        </p:spPr>
        <p:txBody>
          <a:bodyPr wrap="square">
            <a:spAutoFit/>
          </a:bodyPr>
          <a:lstStyle/>
          <a:p>
            <a:pPr marL="342900" marR="0" lvl="0" indent="-342900">
              <a:spcBef>
                <a:spcPts val="0"/>
              </a:spcBef>
              <a:buFont typeface="Wingdings" panose="05000000000000000000" pitchFamily="2" charset="2"/>
              <a:buChar char=""/>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E. Licensing laws and rules governing engineering professional practice may vary in each of the jurisdictions in which a licensee practices.</a:t>
            </a:r>
          </a:p>
        </p:txBody>
      </p:sp>
      <p:sp>
        <p:nvSpPr>
          <p:cNvPr id="16" name="TextBox 15">
            <a:extLst>
              <a:ext uri="{FF2B5EF4-FFF2-40B4-BE49-F238E27FC236}">
                <a16:creationId xmlns:a16="http://schemas.microsoft.com/office/drawing/2014/main" id="{B0039EE7-A97D-128E-72B6-A94CD1846846}"/>
              </a:ext>
            </a:extLst>
          </p:cNvPr>
          <p:cNvSpPr txBox="1"/>
          <p:nvPr/>
        </p:nvSpPr>
        <p:spPr>
          <a:xfrm>
            <a:off x="262351" y="1881229"/>
            <a:ext cx="11917217" cy="553998"/>
          </a:xfrm>
          <a:prstGeom prst="rect">
            <a:avLst/>
          </a:prstGeom>
          <a:noFill/>
        </p:spPr>
        <p:txBody>
          <a:bodyPr wrap="square">
            <a:spAutoFit/>
          </a:bodyPr>
          <a:lstStyle/>
          <a:p>
            <a:pPr marL="342900" marR="0" lvl="0" indent="-342900">
              <a:spcBef>
                <a:spcPts val="0"/>
              </a:spcBef>
              <a:buFont typeface="Wingdings" panose="05000000000000000000" pitchFamily="2" charset="2"/>
              <a:buChar char=""/>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A. Responsibility for the coordination of the entire project can be accepted by the firm’s senior engineer, who is responsible for signing and sealing all the submitted plans.</a:t>
            </a:r>
          </a:p>
        </p:txBody>
      </p:sp>
      <p:sp>
        <p:nvSpPr>
          <p:cNvPr id="17" name="TextBox 16">
            <a:extLst>
              <a:ext uri="{FF2B5EF4-FFF2-40B4-BE49-F238E27FC236}">
                <a16:creationId xmlns:a16="http://schemas.microsoft.com/office/drawing/2014/main" id="{AD68FB50-BCEB-6A7E-5833-DC6F9D6AF36D}"/>
              </a:ext>
            </a:extLst>
          </p:cNvPr>
          <p:cNvSpPr txBox="1"/>
          <p:nvPr/>
        </p:nvSpPr>
        <p:spPr>
          <a:xfrm>
            <a:off x="262351" y="2934145"/>
            <a:ext cx="11917218" cy="553998"/>
          </a:xfrm>
          <a:prstGeom prst="rect">
            <a:avLst/>
          </a:prstGeom>
          <a:noFill/>
        </p:spPr>
        <p:txBody>
          <a:bodyPr wrap="square">
            <a:spAutoFit/>
          </a:bodyPr>
          <a:lstStyle/>
          <a:p>
            <a:pPr marL="342900" marR="0" lvl="0" indent="-342900">
              <a:spcBef>
                <a:spcPts val="0"/>
              </a:spcBef>
              <a:buFont typeface="Wingdings" panose="05000000000000000000" pitchFamily="2" charset="2"/>
              <a:buChar char=""/>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B. Responsibility for coordination of the entire project can be accepted by the firm’s senior engineer if each technical submittal is </a:t>
            </a:r>
            <a:r>
              <a:rPr lang="en-US" sz="1500" kern="100" dirty="0" err="1">
                <a:latin typeface="Aptos" panose="020B0004020202020204" pitchFamily="34" charset="0"/>
                <a:ea typeface="Aptos" panose="020B0004020202020204" pitchFamily="34" charset="0"/>
                <a:cs typeface="Times New Roman" panose="02020603050405020304" pitchFamily="18" charset="0"/>
              </a:rPr>
              <a:t>signe</a:t>
            </a:r>
            <a:r>
              <a:rPr lang="en-US" sz="1500" kern="100" dirty="0">
                <a:latin typeface="Aptos" panose="020B0004020202020204" pitchFamily="34" charset="0"/>
                <a:ea typeface="Aptos" panose="020B0004020202020204" pitchFamily="34" charset="0"/>
                <a:cs typeface="Times New Roman" panose="02020603050405020304" pitchFamily="18" charset="0"/>
              </a:rPr>
              <a:t> </a:t>
            </a:r>
            <a:r>
              <a:rPr lang="en-US" sz="1500" kern="100" dirty="0" err="1">
                <a:latin typeface="Aptos" panose="020B0004020202020204" pitchFamily="34" charset="0"/>
                <a:ea typeface="Aptos" panose="020B0004020202020204" pitchFamily="34" charset="0"/>
                <a:cs typeface="Times New Roman" panose="02020603050405020304" pitchFamily="18" charset="0"/>
              </a:rPr>
              <a:t>dand</a:t>
            </a:r>
            <a:r>
              <a:rPr lang="en-US" sz="1500" kern="100" dirty="0">
                <a:latin typeface="Aptos" panose="020B0004020202020204" pitchFamily="34" charset="0"/>
                <a:ea typeface="Aptos" panose="020B0004020202020204" pitchFamily="34" charset="0"/>
                <a:cs typeface="Times New Roman" panose="02020603050405020304" pitchFamily="18" charset="0"/>
              </a:rPr>
              <a:t> </a:t>
            </a:r>
            <a:r>
              <a:rPr lang="en-US" sz="1500" kern="100" dirty="0">
                <a:effectLst/>
                <a:latin typeface="Aptos" panose="020B0004020202020204" pitchFamily="34" charset="0"/>
                <a:ea typeface="Aptos" panose="020B0004020202020204" pitchFamily="34" charset="0"/>
                <a:cs typeface="Times New Roman" panose="02020603050405020304" pitchFamily="18" charset="0"/>
              </a:rPr>
              <a:t>sealed by the qualified engineer assigned to that segment.</a:t>
            </a:r>
          </a:p>
        </p:txBody>
      </p:sp>
      <p:sp>
        <p:nvSpPr>
          <p:cNvPr id="18" name="TextBox 17">
            <a:extLst>
              <a:ext uri="{FF2B5EF4-FFF2-40B4-BE49-F238E27FC236}">
                <a16:creationId xmlns:a16="http://schemas.microsoft.com/office/drawing/2014/main" id="{B223A144-3FE1-D9CA-264C-75F05F886588}"/>
              </a:ext>
            </a:extLst>
          </p:cNvPr>
          <p:cNvSpPr txBox="1"/>
          <p:nvPr/>
        </p:nvSpPr>
        <p:spPr>
          <a:xfrm>
            <a:off x="262351" y="3755838"/>
            <a:ext cx="11917218" cy="553998"/>
          </a:xfrm>
          <a:prstGeom prst="rect">
            <a:avLst/>
          </a:prstGeom>
          <a:noFill/>
        </p:spPr>
        <p:txBody>
          <a:bodyPr wrap="square">
            <a:spAutoFit/>
          </a:bodyPr>
          <a:lstStyle/>
          <a:p>
            <a:pPr marL="342900" marR="0" lvl="0" indent="-342900">
              <a:spcBef>
                <a:spcPts val="0"/>
              </a:spcBef>
              <a:buFont typeface="Wingdings" panose="05000000000000000000" pitchFamily="2" charset="2"/>
              <a:buChar char=""/>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C. The foremost responsibility of the professional engineer is to safeguard the health, safety, and welfare of the public when performing services for clients and employers.</a:t>
            </a:r>
          </a:p>
        </p:txBody>
      </p:sp>
      <p:sp>
        <p:nvSpPr>
          <p:cNvPr id="19" name="TextBox 18">
            <a:extLst>
              <a:ext uri="{FF2B5EF4-FFF2-40B4-BE49-F238E27FC236}">
                <a16:creationId xmlns:a16="http://schemas.microsoft.com/office/drawing/2014/main" id="{1A5307C4-FB50-C3F5-B649-F5B7CD446DEA}"/>
              </a:ext>
            </a:extLst>
          </p:cNvPr>
          <p:cNvSpPr txBox="1"/>
          <p:nvPr/>
        </p:nvSpPr>
        <p:spPr>
          <a:xfrm>
            <a:off x="262351" y="4808364"/>
            <a:ext cx="11917218" cy="784830"/>
          </a:xfrm>
          <a:prstGeom prst="rect">
            <a:avLst/>
          </a:prstGeom>
          <a:noFill/>
        </p:spPr>
        <p:txBody>
          <a:bodyPr wrap="square">
            <a:spAutoFit/>
          </a:bodyPr>
          <a:lstStyle/>
          <a:p>
            <a:pPr marL="342900" marR="0" lvl="0" indent="-342900">
              <a:spcBef>
                <a:spcPts val="0"/>
              </a:spcBef>
              <a:buFont typeface="Wingdings" panose="05000000000000000000" pitchFamily="2" charset="2"/>
              <a:buChar char=""/>
            </a:pPr>
            <a:r>
              <a:rPr lang="en-US" sz="1500" kern="100" dirty="0">
                <a:effectLst/>
                <a:latin typeface="Aptos" panose="020B0004020202020204" pitchFamily="34" charset="0"/>
                <a:ea typeface="Aptos" panose="020B0004020202020204" pitchFamily="34" charset="0"/>
                <a:cs typeface="Times New Roman" panose="02020603050405020304" pitchFamily="18" charset="0"/>
              </a:rPr>
              <a:t>D. The technical competence of the professional engineers on the project is not as important as their responsibility to disclose to their employers or clients all known or potential conflicts of interest or other circumstances that could influence or appear to influence their judgment or the quality of their professional service or engagement.</a:t>
            </a:r>
          </a:p>
        </p:txBody>
      </p:sp>
      <p:sp>
        <p:nvSpPr>
          <p:cNvPr id="24" name="TextBox 23">
            <a:extLst>
              <a:ext uri="{FF2B5EF4-FFF2-40B4-BE49-F238E27FC236}">
                <a16:creationId xmlns:a16="http://schemas.microsoft.com/office/drawing/2014/main" id="{A57A6CF4-8CFD-CD8F-AF04-071C9F0F0F2F}"/>
              </a:ext>
            </a:extLst>
          </p:cNvPr>
          <p:cNvSpPr txBox="1"/>
          <p:nvPr/>
        </p:nvSpPr>
        <p:spPr>
          <a:xfrm>
            <a:off x="314038" y="1528723"/>
            <a:ext cx="11651673" cy="323165"/>
          </a:xfrm>
          <a:prstGeom prst="rect">
            <a:avLst/>
          </a:prstGeom>
          <a:noFill/>
        </p:spPr>
        <p:txBody>
          <a:bodyPr wrap="square">
            <a:spAutoFit/>
          </a:bodyPr>
          <a:lstStyle/>
          <a:p>
            <a:r>
              <a:rPr lang="en-US" sz="1500" dirty="0"/>
              <a:t>14. Refer to the Rules of Professional Conduct, Section B.1, in the Ethics chapter of the FE Reference Handbook &amp; the FE Mechanical Practice Exam.</a:t>
            </a:r>
          </a:p>
        </p:txBody>
      </p:sp>
      <p:sp>
        <p:nvSpPr>
          <p:cNvPr id="25" name="Rectangle: Rounded Corners 24">
            <a:extLst>
              <a:ext uri="{FF2B5EF4-FFF2-40B4-BE49-F238E27FC236}">
                <a16:creationId xmlns:a16="http://schemas.microsoft.com/office/drawing/2014/main" id="{0BABF6AC-F771-DE16-44ED-380287058BA7}"/>
              </a:ext>
            </a:extLst>
          </p:cNvPr>
          <p:cNvSpPr/>
          <p:nvPr/>
        </p:nvSpPr>
        <p:spPr>
          <a:xfrm>
            <a:off x="326322" y="2943947"/>
            <a:ext cx="11751513" cy="471575"/>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1D419DC2-4CE2-1F4B-AE87-89CE812ECDC5}"/>
              </a:ext>
            </a:extLst>
          </p:cNvPr>
          <p:cNvSpPr/>
          <p:nvPr/>
        </p:nvSpPr>
        <p:spPr>
          <a:xfrm>
            <a:off x="326322" y="3786630"/>
            <a:ext cx="11751513" cy="471575"/>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8C7D4454-4085-0BCB-F78E-E4866C4D4083}"/>
              </a:ext>
            </a:extLst>
          </p:cNvPr>
          <p:cNvSpPr/>
          <p:nvPr/>
        </p:nvSpPr>
        <p:spPr>
          <a:xfrm>
            <a:off x="326322" y="6074631"/>
            <a:ext cx="11751513" cy="287731"/>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3">
            <a:extLst>
              <a:ext uri="{FF2B5EF4-FFF2-40B4-BE49-F238E27FC236}">
                <a16:creationId xmlns:a16="http://schemas.microsoft.com/office/drawing/2014/main" id="{53D31F8A-DD6E-257F-1F1B-93D330A0522A}"/>
              </a:ext>
            </a:extLst>
          </p:cNvPr>
          <p:cNvSpPr>
            <a:spLocks noGrp="1"/>
          </p:cNvSpPr>
          <p:nvPr/>
        </p:nvSpPr>
        <p:spPr>
          <a:xfrm>
            <a:off x="8525435" y="0"/>
            <a:ext cx="3657600" cy="65365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38215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P spid="14" grpId="0"/>
      <p:bldP spid="24" grpId="0"/>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15</a:t>
            </a:r>
          </a:p>
        </p:txBody>
      </p:sp>
      <p:sp>
        <p:nvSpPr>
          <p:cNvPr id="5" name="TextBox 4">
            <a:extLst>
              <a:ext uri="{FF2B5EF4-FFF2-40B4-BE49-F238E27FC236}">
                <a16:creationId xmlns:a16="http://schemas.microsoft.com/office/drawing/2014/main" id="{63F1248A-3C7C-48EB-8D8D-144EAB88EFB2}"/>
              </a:ext>
            </a:extLst>
          </p:cNvPr>
          <p:cNvSpPr txBox="1"/>
          <p:nvPr/>
        </p:nvSpPr>
        <p:spPr>
          <a:xfrm>
            <a:off x="838200" y="1234441"/>
            <a:ext cx="11170920" cy="4339650"/>
          </a:xfrm>
          <a:prstGeom prst="rect">
            <a:avLst/>
          </a:prstGeom>
          <a:noFill/>
        </p:spPr>
        <p:txBody>
          <a:bodyPr wrap="square">
            <a:spAutoFit/>
          </a:bodyPr>
          <a:lstStyle/>
          <a:p>
            <a:pPr algn="l"/>
            <a:r>
              <a:rPr lang="en-US" b="1" i="0" u="none" strike="noStrike" baseline="0" dirty="0">
                <a:latin typeface="TimesNewRomanPS-BoldMT"/>
              </a:rPr>
              <a:t>15. </a:t>
            </a:r>
            <a:r>
              <a:rPr lang="en-US" b="0" i="0" u="none" strike="noStrike" baseline="0" dirty="0">
                <a:latin typeface="TimesNewRomanPSMT"/>
              </a:rPr>
              <a:t>You and your design group are competing for a multidisciplinary concept project. Your firm is the lead group in the design professional consortium formed to compete for the project. Your consortium has been selected as the first to enter fee negotiations with the project owner. During the negotiations, the amount you have to cut from your fee to be awarded the contract will require dropping one of the consortium members whose staff has special capabilities not</a:t>
            </a:r>
            <a:r>
              <a:rPr lang="en-US" dirty="0">
                <a:latin typeface="TimesNewRomanPSMT"/>
              </a:rPr>
              <a:t> </a:t>
            </a:r>
            <a:r>
              <a:rPr lang="en-US" b="0" i="0" u="none" strike="noStrike" baseline="0" dirty="0">
                <a:latin typeface="TimesNewRomanPSMT"/>
              </a:rPr>
              <a:t>available from the staff of the remaining consortium members. Can your remaining consortium ethically accept the contract?</a:t>
            </a:r>
          </a:p>
          <a:p>
            <a:pPr algn="l"/>
            <a:r>
              <a:rPr lang="en-US" sz="2400" b="0" i="0" u="none" strike="noStrike" baseline="0" dirty="0">
                <a:latin typeface="CourierNewPSMT"/>
              </a:rPr>
              <a:t>o </a:t>
            </a:r>
            <a:r>
              <a:rPr lang="en-US" b="0" i="0" u="none" strike="noStrike" baseline="0" dirty="0">
                <a:latin typeface="TimesNewRomanPSMT"/>
              </a:rPr>
              <a:t>A. No, because an engineer may not accept a contract to coordinate a project with other professional firms providing capabilities and services that must be provided by hired consultants.</a:t>
            </a:r>
          </a:p>
          <a:p>
            <a:pPr algn="l"/>
            <a:r>
              <a:rPr lang="en-US" sz="2400" b="0" i="0" u="none" strike="noStrike" baseline="0" dirty="0">
                <a:latin typeface="CourierNewPSMT"/>
              </a:rPr>
              <a:t>o </a:t>
            </a:r>
            <a:r>
              <a:rPr lang="en-US" b="0" i="0" u="none" strike="noStrike" baseline="0" dirty="0">
                <a:latin typeface="TimesNewRomanPSMT"/>
              </a:rPr>
              <a:t>B. Yes, if your remaining consortium members hire a few new lower-cost employees to do the special work that would have been provided by the consortium member that has been dropped.</a:t>
            </a:r>
          </a:p>
          <a:p>
            <a:pPr algn="l"/>
            <a:r>
              <a:rPr lang="en-US" sz="2400" b="0" i="0" u="none" strike="noStrike" baseline="0" dirty="0">
                <a:latin typeface="CourierNewPSMT"/>
              </a:rPr>
              <a:t>o </a:t>
            </a:r>
            <a:r>
              <a:rPr lang="en-US" b="0" i="0" u="none" strike="noStrike" baseline="0" dirty="0">
                <a:latin typeface="TimesNewRomanPSMT"/>
              </a:rPr>
              <a:t>C. No, not if the owner is left with the impression that the consortium is still fully qualified to perform all the required tasks.</a:t>
            </a:r>
          </a:p>
          <a:p>
            <a:pPr algn="l"/>
            <a:r>
              <a:rPr lang="en-US" sz="2400" b="0" i="0" u="none" strike="noStrike" baseline="0" dirty="0">
                <a:latin typeface="CourierNewPSMT"/>
              </a:rPr>
              <a:t>o </a:t>
            </a:r>
            <a:r>
              <a:rPr lang="en-US" b="0" i="0" u="none" strike="noStrike" baseline="0" dirty="0">
                <a:latin typeface="TimesNewRomanPSMT"/>
              </a:rPr>
              <a:t>D. Yes, if in accepting an assignment to coordinate the project, a single person will sign and seal all the documents for the entire work of the consortium.</a:t>
            </a:r>
            <a:endParaRPr lang="en-US" dirty="0"/>
          </a:p>
        </p:txBody>
      </p:sp>
      <p:sp>
        <p:nvSpPr>
          <p:cNvPr id="2" name="TextBox 1">
            <a:extLst>
              <a:ext uri="{FF2B5EF4-FFF2-40B4-BE49-F238E27FC236}">
                <a16:creationId xmlns:a16="http://schemas.microsoft.com/office/drawing/2014/main" id="{2D06D8CA-DCC8-5F48-4FDD-7F2C1566AAE8}"/>
              </a:ext>
            </a:extLst>
          </p:cNvPr>
          <p:cNvSpPr txBox="1"/>
          <p:nvPr/>
        </p:nvSpPr>
        <p:spPr>
          <a:xfrm>
            <a:off x="838200" y="5550836"/>
            <a:ext cx="10515600" cy="1200329"/>
          </a:xfrm>
          <a:prstGeom prst="rect">
            <a:avLst/>
          </a:prstGeom>
          <a:noFill/>
        </p:spPr>
        <p:txBody>
          <a:bodyPr wrap="square">
            <a:spAutoFit/>
          </a:bodyPr>
          <a:lstStyle/>
          <a:p>
            <a:pPr algn="l"/>
            <a:r>
              <a:rPr lang="en-US" sz="1800" b="1" i="0" u="none" strike="noStrike" baseline="0" dirty="0">
                <a:latin typeface="TimesNewRomanPS-BoldMT"/>
              </a:rPr>
              <a:t>15. </a:t>
            </a:r>
            <a:r>
              <a:rPr lang="en-US" sz="1800" b="0" i="0" u="none" strike="noStrike" baseline="0" dirty="0">
                <a:latin typeface="TimesNewRomanPSMT"/>
              </a:rPr>
              <a:t>Refer to the NCEES Rules of Professional Conduct, Sections B and C, in the Ethics chapter of</a:t>
            </a:r>
          </a:p>
          <a:p>
            <a:pPr algn="l"/>
            <a:r>
              <a:rPr lang="en-US" sz="1800" b="0" i="0" u="none" strike="noStrike" baseline="0" dirty="0">
                <a:latin typeface="TimesNewRomanPSMT"/>
              </a:rPr>
              <a:t>the </a:t>
            </a:r>
            <a:r>
              <a:rPr lang="en-US" sz="1800" b="0" i="1" u="none" strike="noStrike" baseline="0" dirty="0">
                <a:latin typeface="TimesNewRomanPS-ItalicMT"/>
              </a:rPr>
              <a:t>FE Reference Handbook</a:t>
            </a:r>
            <a:r>
              <a:rPr lang="en-US" sz="1800" b="0" i="1" u="none" strike="noStrike" baseline="0" dirty="0">
                <a:latin typeface="TimesNewRoman,Italic"/>
              </a:rPr>
              <a:t> &amp; the FE Industrial Practice Exam</a:t>
            </a:r>
            <a:r>
              <a:rPr lang="en-US" sz="1800" b="0" i="0" u="none" strike="noStrike" baseline="0" dirty="0">
                <a:latin typeface="TimesNewRomanPSMT"/>
              </a:rPr>
              <a:t>.</a:t>
            </a:r>
          </a:p>
          <a:p>
            <a:pPr algn="l"/>
            <a:endParaRPr lang="en-US" sz="1800" b="0" i="0" u="none" strike="noStrike" baseline="0" dirty="0">
              <a:latin typeface="TimesNewRomanPSMT"/>
            </a:endParaRPr>
          </a:p>
          <a:p>
            <a:pPr algn="l"/>
            <a:r>
              <a:rPr lang="en-US" sz="1800" b="1" i="0" u="none" strike="noStrike" baseline="0" dirty="0">
                <a:latin typeface="TimesNewRomanPS-BoldMT"/>
              </a:rPr>
              <a:t>THE CORRECT ANSWER IS: A</a:t>
            </a:r>
            <a:endParaRPr lang="en-US" dirty="0"/>
          </a:p>
        </p:txBody>
      </p:sp>
      <p:sp>
        <p:nvSpPr>
          <p:cNvPr id="3" name="Rectangle: Rounded Corners 2">
            <a:extLst>
              <a:ext uri="{FF2B5EF4-FFF2-40B4-BE49-F238E27FC236}">
                <a16:creationId xmlns:a16="http://schemas.microsoft.com/office/drawing/2014/main" id="{FA9E64E2-BF58-016F-F15E-24700D24C020}"/>
              </a:ext>
            </a:extLst>
          </p:cNvPr>
          <p:cNvSpPr/>
          <p:nvPr/>
        </p:nvSpPr>
        <p:spPr>
          <a:xfrm>
            <a:off x="917705" y="2907458"/>
            <a:ext cx="10704024" cy="452718"/>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28751712-406A-444E-E83B-A3345D4C1E13}"/>
              </a:ext>
            </a:extLst>
          </p:cNvPr>
          <p:cNvSpPr>
            <a:spLocks noGrp="1"/>
          </p:cNvSpPr>
          <p:nvPr/>
        </p:nvSpPr>
        <p:spPr>
          <a:xfrm>
            <a:off x="8525435" y="0"/>
            <a:ext cx="3657600" cy="65365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97384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16</a:t>
            </a:r>
          </a:p>
        </p:txBody>
      </p:sp>
      <p:sp>
        <p:nvSpPr>
          <p:cNvPr id="6" name="TextBox 5">
            <a:extLst>
              <a:ext uri="{FF2B5EF4-FFF2-40B4-BE49-F238E27FC236}">
                <a16:creationId xmlns:a16="http://schemas.microsoft.com/office/drawing/2014/main" id="{75A59401-982A-4FBF-841C-7764D5D8EEE9}"/>
              </a:ext>
            </a:extLst>
          </p:cNvPr>
          <p:cNvSpPr txBox="1"/>
          <p:nvPr/>
        </p:nvSpPr>
        <p:spPr>
          <a:xfrm>
            <a:off x="578840" y="1132515"/>
            <a:ext cx="11079760" cy="4375557"/>
          </a:xfrm>
          <a:prstGeom prst="rect">
            <a:avLst/>
          </a:prstGeom>
          <a:noFill/>
        </p:spPr>
        <p:txBody>
          <a:bodyPr wrap="square">
            <a:spAutoFit/>
          </a:bodyPr>
          <a:lstStyle/>
          <a:p>
            <a:pPr marL="0" marR="0" algn="just">
              <a:spcBef>
                <a:spcPts val="0"/>
              </a:spcBef>
              <a:spcAft>
                <a:spcPts val="4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16.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are a student and have an on-site job interview with Company A. Just before you fly to the interview, you get a call from Company B asking you to come for an on-site interview at their offices in the same city. When you inform them of your interview with Company A, they suggest you stop in after that. Company A has already paid for your airfare and, at the conclusion of your interview with them, issues you reimbursement forms for the balance of your trip expenses with instructions to file for all of your trip expenses. When you inform them of your added interview stop at Company B, they tell you to go ahead and charge the entire cost of the trip to Company A. You interview with Company B, and at the conclusion, they give you travel reimbursement forms with instructions to file for all of your trip expenses. When you inform them of the instructions of Company A, they tell you that the only expenses requiring receipts are airfare and hotel rooms, so you should still file for all the other expenses with them even if Company A is paying for it because students always need a little spending money. What should you do?</a:t>
            </a:r>
          </a:p>
          <a:p>
            <a:pPr marL="0" marR="0">
              <a:spcBef>
                <a:spcPts val="0"/>
              </a:spcBef>
              <a:spcAft>
                <a:spcPts val="2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 A. File for travel expenses with only one firm.</a:t>
            </a:r>
          </a:p>
          <a:p>
            <a:pPr marL="0" marR="0">
              <a:spcBef>
                <a:spcPts val="0"/>
              </a:spcBef>
              <a:spcAft>
                <a:spcPts val="2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 B. Do as both recruiting officers told you. It is their money and their travel policies.</a:t>
            </a:r>
          </a:p>
          <a:p>
            <a:pPr marL="0" marR="0">
              <a:spcBef>
                <a:spcPts val="0"/>
              </a:spcBef>
              <a:spcAft>
                <a:spcPts val="2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 C. File for travel expenses from both firms so you receive double your expense cost.</a:t>
            </a:r>
          </a:p>
          <a:p>
            <a:pPr marL="0" marR="0">
              <a:spcBef>
                <a:spcPts val="0"/>
              </a:spcBef>
              <a:spcAft>
                <a:spcPts val="2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 D. Tell all of your classmates to sign up to interview with these firms for the trips.</a:t>
            </a:r>
          </a:p>
        </p:txBody>
      </p:sp>
      <p:sp>
        <p:nvSpPr>
          <p:cNvPr id="2" name="TextBox 1">
            <a:extLst>
              <a:ext uri="{FF2B5EF4-FFF2-40B4-BE49-F238E27FC236}">
                <a16:creationId xmlns:a16="http://schemas.microsoft.com/office/drawing/2014/main" id="{59E4948C-4675-D3C4-AE54-21BC36CE9920}"/>
              </a:ext>
            </a:extLst>
          </p:cNvPr>
          <p:cNvSpPr txBox="1"/>
          <p:nvPr/>
        </p:nvSpPr>
        <p:spPr>
          <a:xfrm>
            <a:off x="838200" y="5529983"/>
            <a:ext cx="10637520" cy="1200329"/>
          </a:xfrm>
          <a:prstGeom prst="rect">
            <a:avLst/>
          </a:prstGeom>
          <a:noFill/>
        </p:spPr>
        <p:txBody>
          <a:bodyPr wrap="square">
            <a:spAutoFit/>
          </a:bodyPr>
          <a:lstStyle/>
          <a:p>
            <a:pPr algn="l"/>
            <a:r>
              <a:rPr lang="en-US" sz="1800" b="1" i="0" u="none" strike="noStrike" baseline="0" dirty="0">
                <a:latin typeface="TimesNewRomanPS-BoldMT"/>
              </a:rPr>
              <a:t>16. </a:t>
            </a:r>
            <a:r>
              <a:rPr lang="en-US" sz="1800" b="0" i="0" u="none" strike="noStrike" baseline="0" dirty="0">
                <a:latin typeface="TimesNewRomanPSMT"/>
              </a:rPr>
              <a:t>Refer to the NCEES Rules of Professional Conduct, Section B, in the Ethics and Professional</a:t>
            </a:r>
          </a:p>
          <a:p>
            <a:pPr algn="l"/>
            <a:r>
              <a:rPr lang="en-US" sz="1800" b="0" i="0" u="none" strike="noStrike" baseline="0" dirty="0">
                <a:latin typeface="TimesNewRomanPSMT"/>
              </a:rPr>
              <a:t>Practice chapter of the </a:t>
            </a:r>
            <a:r>
              <a:rPr lang="en-US" sz="1800" b="0" i="1" u="none" strike="noStrike" baseline="0" dirty="0">
                <a:latin typeface="TimesNewRomanPS-ItalicMT"/>
              </a:rPr>
              <a:t>FE Reference Handbook</a:t>
            </a:r>
            <a:r>
              <a:rPr lang="en-US" sz="1800" b="0" i="1" u="none" strike="noStrike" baseline="0" dirty="0">
                <a:latin typeface="TimesNewRoman,Italic"/>
              </a:rPr>
              <a:t> &amp; the FE Electrical Practice Exam</a:t>
            </a:r>
            <a:r>
              <a:rPr lang="en-US" sz="1800" b="0" i="0" u="none" strike="noStrike" baseline="0" dirty="0">
                <a:latin typeface="TimesNewRomanPSMT"/>
              </a:rPr>
              <a:t>.</a:t>
            </a:r>
          </a:p>
          <a:p>
            <a:pPr algn="l"/>
            <a:endParaRPr lang="en-US" sz="1800" b="0" i="0" u="none" strike="noStrike" baseline="0" dirty="0">
              <a:latin typeface="TimesNewRomanPSMT"/>
            </a:endParaRPr>
          </a:p>
          <a:p>
            <a:pPr algn="l"/>
            <a:r>
              <a:rPr lang="en-US" sz="1800" b="1" i="0" u="none" strike="noStrike" baseline="0" dirty="0">
                <a:latin typeface="TimesNewRomanPS-BoldMT"/>
              </a:rPr>
              <a:t>THE CORRECT ANSWER IS: A</a:t>
            </a:r>
            <a:endParaRPr lang="en-US" dirty="0"/>
          </a:p>
        </p:txBody>
      </p:sp>
      <p:sp>
        <p:nvSpPr>
          <p:cNvPr id="3" name="Rectangle: Rounded Corners 2">
            <a:extLst>
              <a:ext uri="{FF2B5EF4-FFF2-40B4-BE49-F238E27FC236}">
                <a16:creationId xmlns:a16="http://schemas.microsoft.com/office/drawing/2014/main" id="{916CC6F6-2DC3-896A-439F-B206A12C4FC4}"/>
              </a:ext>
            </a:extLst>
          </p:cNvPr>
          <p:cNvSpPr/>
          <p:nvPr/>
        </p:nvSpPr>
        <p:spPr>
          <a:xfrm>
            <a:off x="691562" y="4244643"/>
            <a:ext cx="10704024" cy="258529"/>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789C7F26-D8AE-9452-C67A-098DFD198343}"/>
              </a:ext>
            </a:extLst>
          </p:cNvPr>
          <p:cNvSpPr>
            <a:spLocks noGrp="1"/>
          </p:cNvSpPr>
          <p:nvPr/>
        </p:nvSpPr>
        <p:spPr>
          <a:xfrm>
            <a:off x="8525435" y="0"/>
            <a:ext cx="3657600" cy="65365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245686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520C-DD39-4F2C-A52B-EF8B2E135809}"/>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Eligibility for Licensure</a:t>
            </a:r>
          </a:p>
        </p:txBody>
      </p:sp>
      <p:sp>
        <p:nvSpPr>
          <p:cNvPr id="3" name="Content Placeholder 2">
            <a:extLst>
              <a:ext uri="{FF2B5EF4-FFF2-40B4-BE49-F238E27FC236}">
                <a16:creationId xmlns:a16="http://schemas.microsoft.com/office/drawing/2014/main" id="{1FA75417-ACDA-42E0-8157-B7E0D3BFDEAA}"/>
              </a:ext>
            </a:extLst>
          </p:cNvPr>
          <p:cNvSpPr>
            <a:spLocks noGrp="1"/>
          </p:cNvSpPr>
          <p:nvPr/>
        </p:nvSpPr>
        <p:spPr>
          <a:xfrm>
            <a:off x="1828800" y="774700"/>
            <a:ext cx="8534400" cy="361526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dirty="0"/>
              <a:t>To be eligible for licensure as a professional engineer or professional surveyor, an individual must meet all the following requirements:</a:t>
            </a:r>
          </a:p>
          <a:p>
            <a:pPr marL="457200" indent="-457200">
              <a:buFont typeface="+mj-lt"/>
              <a:buAutoNum type="arabicPeriod"/>
            </a:pPr>
            <a:r>
              <a:rPr lang="en-US" dirty="0"/>
              <a:t>Be of good character and reputation (Ongoing)</a:t>
            </a:r>
          </a:p>
          <a:p>
            <a:pPr marL="457200" indent="-457200">
              <a:buFont typeface="+mj-lt"/>
              <a:buAutoNum type="arabicPeriod"/>
            </a:pPr>
            <a:r>
              <a:rPr lang="en-US" dirty="0"/>
              <a:t>Satisfy the education criteria set forth by the board</a:t>
            </a:r>
          </a:p>
          <a:p>
            <a:pPr marL="457200" indent="-457200">
              <a:buFont typeface="+mj-lt"/>
              <a:buAutoNum type="arabicPeriod"/>
            </a:pPr>
            <a:r>
              <a:rPr lang="en-US" dirty="0"/>
              <a:t>Satisfy the experience criteria set forth by the board</a:t>
            </a:r>
          </a:p>
          <a:p>
            <a:pPr marL="457200" indent="-457200">
              <a:buFont typeface="+mj-lt"/>
              <a:buAutoNum type="arabicPeriod"/>
            </a:pPr>
            <a:r>
              <a:rPr lang="en-US" dirty="0"/>
              <a:t>Pass the applicable examinations set forth by the board</a:t>
            </a:r>
          </a:p>
          <a:p>
            <a:pPr marL="457200" indent="-457200">
              <a:buFont typeface="+mj-lt"/>
              <a:buAutoNum type="arabicPeriod"/>
            </a:pPr>
            <a:r>
              <a:rPr lang="en-US" dirty="0"/>
              <a:t>Submit five references acceptable to the board</a:t>
            </a:r>
          </a:p>
          <a:p>
            <a:pPr marL="0" indent="0">
              <a:buNone/>
            </a:pPr>
            <a:endParaRPr lang="en-US" dirty="0"/>
          </a:p>
          <a:p>
            <a:pPr marL="0" indent="0">
              <a:buNone/>
            </a:pPr>
            <a:r>
              <a:rPr lang="en-US" i="1" dirty="0"/>
              <a:t>Model Law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130.10 – General Requirements for Licensure</a:t>
            </a:r>
          </a:p>
        </p:txBody>
      </p:sp>
    </p:spTree>
    <p:extLst>
      <p:ext uri="{BB962C8B-B14F-4D97-AF65-F5344CB8AC3E}">
        <p14:creationId xmlns:p14="http://schemas.microsoft.com/office/powerpoint/2010/main" val="75894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5153756E-7BEE-4D0C-838A-3A67FECB933E}"/>
              </a:ext>
            </a:extLst>
          </p:cNvPr>
          <p:cNvSpPr>
            <a:spLocks noGrp="1"/>
          </p:cNvSpPr>
          <p:nvPr/>
        </p:nvSpPr>
        <p:spPr>
          <a:xfrm>
            <a:off x="7467600" y="77470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Professions</a:t>
            </a:r>
          </a:p>
        </p:txBody>
      </p:sp>
      <p:sp>
        <p:nvSpPr>
          <p:cNvPr id="3" name="Content Placeholder 9">
            <a:extLst>
              <a:ext uri="{FF2B5EF4-FFF2-40B4-BE49-F238E27FC236}">
                <a16:creationId xmlns:a16="http://schemas.microsoft.com/office/drawing/2014/main" id="{B5E122B4-1E22-45AD-B687-17C51C8AD3C7}"/>
              </a:ext>
            </a:extLst>
          </p:cNvPr>
          <p:cNvSpPr>
            <a:spLocks noGrp="1"/>
          </p:cNvSpPr>
          <p:nvPr/>
        </p:nvSpPr>
        <p:spPr>
          <a:xfrm>
            <a:off x="1066800" y="774700"/>
            <a:ext cx="5943601" cy="5308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t>Different than an “occupation”</a:t>
            </a:r>
          </a:p>
          <a:p>
            <a:r>
              <a:rPr lang="en-US" dirty="0"/>
              <a:t>Specialized Knowledge</a:t>
            </a:r>
          </a:p>
          <a:p>
            <a:pPr lvl="1"/>
            <a:r>
              <a:rPr lang="en-US" dirty="0"/>
              <a:t>Extensive training (4 years of school, 4 years of experience, 2 exams)</a:t>
            </a:r>
          </a:p>
          <a:p>
            <a:r>
              <a:rPr lang="en-US" dirty="0"/>
              <a:t>Privileges</a:t>
            </a:r>
          </a:p>
          <a:p>
            <a:pPr lvl="1"/>
            <a:r>
              <a:rPr lang="en-US" dirty="0"/>
              <a:t>Self-regulating</a:t>
            </a:r>
          </a:p>
          <a:p>
            <a:pPr lvl="1"/>
            <a:r>
              <a:rPr lang="en-US" dirty="0"/>
              <a:t>Independent</a:t>
            </a:r>
          </a:p>
          <a:p>
            <a:r>
              <a:rPr lang="en-US" dirty="0"/>
              <a:t>Responsibilities</a:t>
            </a:r>
          </a:p>
          <a:p>
            <a:pPr lvl="1"/>
            <a:r>
              <a:rPr lang="en-US" dirty="0"/>
              <a:t>Ethical standards</a:t>
            </a:r>
          </a:p>
          <a:p>
            <a:pPr lvl="1"/>
            <a:r>
              <a:rPr lang="en-US" dirty="0"/>
              <a:t>Public trust</a:t>
            </a:r>
          </a:p>
        </p:txBody>
      </p:sp>
      <p:sp>
        <p:nvSpPr>
          <p:cNvPr id="4" name="Text Placeholder 10">
            <a:extLst>
              <a:ext uri="{FF2B5EF4-FFF2-40B4-BE49-F238E27FC236}">
                <a16:creationId xmlns:a16="http://schemas.microsoft.com/office/drawing/2014/main" id="{3D0B42D9-87AC-4D7D-B021-F51025EDA5B3}"/>
              </a:ext>
            </a:extLst>
          </p:cNvPr>
          <p:cNvSpPr>
            <a:spLocks noGrp="1"/>
          </p:cNvSpPr>
          <p:nvPr/>
        </p:nvSpPr>
        <p:spPr>
          <a:xfrm>
            <a:off x="7467600" y="2298699"/>
            <a:ext cx="3657600" cy="209126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en-US" i="1" dirty="0"/>
              <a:t>Professional skills are important to the well-being of society.</a:t>
            </a:r>
          </a:p>
          <a:p>
            <a:r>
              <a:rPr lang="en-US" dirty="0"/>
              <a:t>FE Handbook 10.4, 1 July 2024</a:t>
            </a:r>
          </a:p>
        </p:txBody>
      </p:sp>
    </p:spTree>
    <p:extLst>
      <p:ext uri="{BB962C8B-B14F-4D97-AF65-F5344CB8AC3E}">
        <p14:creationId xmlns:p14="http://schemas.microsoft.com/office/powerpoint/2010/main" val="227622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D2B99B6-4D87-4DD1-B2CA-D5EE7E88AEB5}"/>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Model Rules / Model Law</a:t>
            </a:r>
          </a:p>
        </p:txBody>
      </p:sp>
      <p:sp>
        <p:nvSpPr>
          <p:cNvPr id="3" name="Content Placeholder 5">
            <a:extLst>
              <a:ext uri="{FF2B5EF4-FFF2-40B4-BE49-F238E27FC236}">
                <a16:creationId xmlns:a16="http://schemas.microsoft.com/office/drawing/2014/main" id="{DC05EFEC-EBE1-4626-B0C6-9A3F01C395AB}"/>
              </a:ext>
            </a:extLst>
          </p:cNvPr>
          <p:cNvSpPr>
            <a:spLocks noGrp="1"/>
          </p:cNvSpPr>
          <p:nvPr/>
        </p:nvSpPr>
        <p:spPr>
          <a:xfrm>
            <a:off x="1828800" y="774700"/>
            <a:ext cx="8534400" cy="3615267"/>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i="1" dirty="0"/>
              <a:t>Model Rules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240.15 – Rules of Professional Conduct</a:t>
            </a:r>
          </a:p>
          <a:p>
            <a:r>
              <a:rPr lang="en-US" i="1" dirty="0"/>
              <a:t>Model Law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110.20 – Definitions</a:t>
            </a:r>
          </a:p>
          <a:p>
            <a:r>
              <a:rPr lang="en-US" i="1" dirty="0"/>
              <a:t>Model Law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130.10 – General Requirements for Licensure</a:t>
            </a:r>
          </a:p>
          <a:p>
            <a:r>
              <a:rPr lang="en-US" i="1" dirty="0"/>
              <a:t>Model Law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150.10 – Grounds for Disciplinary Action – Licensees and Interns</a:t>
            </a:r>
          </a:p>
          <a:p>
            <a:r>
              <a:rPr lang="en-US" i="1" dirty="0"/>
              <a:t>Model Law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150.30 – Grounds for Disciplinary Action – Unlicensed Individuals</a:t>
            </a:r>
          </a:p>
          <a:p>
            <a:r>
              <a:rPr lang="en-US" i="1" dirty="0"/>
              <a:t>Model Law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160.10 – General Requirements for Certificates of Authorization</a:t>
            </a:r>
          </a:p>
          <a:p>
            <a:r>
              <a:rPr lang="en-US" i="1" dirty="0"/>
              <a:t>Model Law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160.70 – Grounds for Disciplinary Action – Firms Holding a Certificate of Authorization</a:t>
            </a:r>
          </a:p>
          <a:p>
            <a:r>
              <a:rPr lang="en-US" i="1" dirty="0"/>
              <a:t>Model Law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t>170.30 – Exemption Clause</a:t>
            </a:r>
          </a:p>
        </p:txBody>
      </p:sp>
    </p:spTree>
    <p:extLst>
      <p:ext uri="{BB962C8B-B14F-4D97-AF65-F5344CB8AC3E}">
        <p14:creationId xmlns:p14="http://schemas.microsoft.com/office/powerpoint/2010/main" val="385324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ED26-97E8-4D5A-92AB-D5A6600D4883}"/>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Obligation to the Public</a:t>
            </a:r>
          </a:p>
        </p:txBody>
      </p:sp>
      <p:sp>
        <p:nvSpPr>
          <p:cNvPr id="3" name="Content Placeholder 2">
            <a:extLst>
              <a:ext uri="{FF2B5EF4-FFF2-40B4-BE49-F238E27FC236}">
                <a16:creationId xmlns:a16="http://schemas.microsoft.com/office/drawing/2014/main" id="{3F7A003A-E690-451A-B13E-CFDF84CD4684}"/>
              </a:ext>
            </a:extLst>
          </p:cNvPr>
          <p:cNvSpPr>
            <a:spLocks noGrp="1"/>
          </p:cNvSpPr>
          <p:nvPr/>
        </p:nvSpPr>
        <p:spPr>
          <a:xfrm>
            <a:off x="1828800" y="77470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t>Safeguard the health, safety, and welfare of the public.</a:t>
            </a:r>
          </a:p>
          <a:p>
            <a:r>
              <a:rPr lang="en-US" dirty="0"/>
              <a:t>Only seal documents that are deemed safe</a:t>
            </a:r>
          </a:p>
          <a:p>
            <a:r>
              <a:rPr lang="en-US" dirty="0"/>
              <a:t>See Something, Say Something</a:t>
            </a:r>
          </a:p>
          <a:p>
            <a:pPr lvl="1"/>
            <a:r>
              <a:rPr lang="en-US" dirty="0"/>
              <a:t>An unsafe condition exists</a:t>
            </a:r>
          </a:p>
          <a:p>
            <a:pPr lvl="1"/>
            <a:r>
              <a:rPr lang="en-US" dirty="0"/>
              <a:t>Violations of rules/law</a:t>
            </a:r>
          </a:p>
          <a:p>
            <a:r>
              <a:rPr lang="en-US" dirty="0"/>
              <a:t>Stick to the field(s) in which you have specialized knowledge</a:t>
            </a:r>
          </a:p>
          <a:p>
            <a:r>
              <a:rPr lang="en-US" dirty="0"/>
              <a:t>Don’t work with unethical entities</a:t>
            </a:r>
          </a:p>
        </p:txBody>
      </p:sp>
    </p:spTree>
    <p:extLst>
      <p:ext uri="{BB962C8B-B14F-4D97-AF65-F5344CB8AC3E}">
        <p14:creationId xmlns:p14="http://schemas.microsoft.com/office/powerpoint/2010/main" val="137347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3E5B-071D-4C2B-9CF5-D7328E810B3C}"/>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Obligation to Employers </a:t>
            </a:r>
            <a:br>
              <a:rPr lang="en-US" dirty="0"/>
            </a:br>
            <a:r>
              <a:rPr lang="en-US" dirty="0"/>
              <a:t>and Clients</a:t>
            </a:r>
          </a:p>
        </p:txBody>
      </p:sp>
      <p:sp>
        <p:nvSpPr>
          <p:cNvPr id="3" name="Content Placeholder 2">
            <a:extLst>
              <a:ext uri="{FF2B5EF4-FFF2-40B4-BE49-F238E27FC236}">
                <a16:creationId xmlns:a16="http://schemas.microsoft.com/office/drawing/2014/main" id="{21D2B3D0-FB35-470B-A5C3-1A49B13A75EE}"/>
              </a:ext>
            </a:extLst>
          </p:cNvPr>
          <p:cNvSpPr>
            <a:spLocks noGrp="1"/>
          </p:cNvSpPr>
          <p:nvPr/>
        </p:nvSpPr>
        <p:spPr>
          <a:xfrm>
            <a:off x="1828800" y="77470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t>Stick to the field(s) in which you have specialized knowledge</a:t>
            </a:r>
          </a:p>
          <a:p>
            <a:r>
              <a:rPr lang="en-US" dirty="0"/>
              <a:t>Only seal documents that you have directly supervised</a:t>
            </a:r>
          </a:p>
          <a:p>
            <a:r>
              <a:rPr lang="en-US" dirty="0"/>
              <a:t>Do not accept bribes or kickbacks</a:t>
            </a:r>
          </a:p>
          <a:p>
            <a:r>
              <a:rPr lang="en-US" dirty="0"/>
              <a:t>Avoid and disclose conflicts of interest</a:t>
            </a:r>
          </a:p>
          <a:p>
            <a:pPr lvl="1"/>
            <a:r>
              <a:rPr lang="en-US" dirty="0"/>
              <a:t>Public/governmental positions</a:t>
            </a:r>
          </a:p>
          <a:p>
            <a:r>
              <a:rPr lang="en-US" dirty="0"/>
              <a:t>Confidentiality</a:t>
            </a:r>
          </a:p>
        </p:txBody>
      </p:sp>
    </p:spTree>
    <p:extLst>
      <p:ext uri="{BB962C8B-B14F-4D97-AF65-F5344CB8AC3E}">
        <p14:creationId xmlns:p14="http://schemas.microsoft.com/office/powerpoint/2010/main" val="389352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19E9-6BFC-4D13-88E2-EA247040A1E9}"/>
              </a:ext>
            </a:extLst>
          </p:cNvPr>
          <p:cNvSpPr>
            <a:spLocks noGrp="1"/>
          </p:cNvSpPr>
          <p:nvPr/>
        </p:nvSpPr>
        <p:spPr>
          <a:xfrm>
            <a:off x="1828800" y="45762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Obligation to Other Licensees</a:t>
            </a:r>
          </a:p>
        </p:txBody>
      </p:sp>
      <p:sp>
        <p:nvSpPr>
          <p:cNvPr id="3" name="Content Placeholder 2">
            <a:extLst>
              <a:ext uri="{FF2B5EF4-FFF2-40B4-BE49-F238E27FC236}">
                <a16:creationId xmlns:a16="http://schemas.microsoft.com/office/drawing/2014/main" id="{8C6A1352-14A7-4D2F-965B-48EA9BDAB3AD}"/>
              </a:ext>
            </a:extLst>
          </p:cNvPr>
          <p:cNvSpPr>
            <a:spLocks noGrp="1"/>
          </p:cNvSpPr>
          <p:nvPr/>
        </p:nvSpPr>
        <p:spPr>
          <a:xfrm>
            <a:off x="1828800" y="774700"/>
            <a:ext cx="8534400" cy="361526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t>Do not misrepresent yourself</a:t>
            </a:r>
          </a:p>
          <a:p>
            <a:r>
              <a:rPr lang="en-US" dirty="0"/>
              <a:t>Do not offer bribes or kickbacks</a:t>
            </a:r>
          </a:p>
          <a:p>
            <a:r>
              <a:rPr lang="en-US" dirty="0"/>
              <a:t>Do not publicly criticize other licensees</a:t>
            </a:r>
          </a:p>
          <a:p>
            <a:pPr lvl="1"/>
            <a:r>
              <a:rPr lang="en-US" dirty="0"/>
              <a:t>Work with the individual</a:t>
            </a:r>
          </a:p>
          <a:p>
            <a:pPr lvl="1"/>
            <a:r>
              <a:rPr lang="en-US" dirty="0"/>
              <a:t>Work through the state board</a:t>
            </a:r>
          </a:p>
          <a:p>
            <a:r>
              <a:rPr lang="en-US" dirty="0"/>
              <a:t>Only endorse those you’ve worked with for licensure</a:t>
            </a:r>
          </a:p>
        </p:txBody>
      </p:sp>
    </p:spTree>
    <p:extLst>
      <p:ext uri="{BB962C8B-B14F-4D97-AF65-F5344CB8AC3E}">
        <p14:creationId xmlns:p14="http://schemas.microsoft.com/office/powerpoint/2010/main" val="369954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4200AF-9D63-44A9-ADC1-CC6D2672497C}"/>
              </a:ext>
            </a:extLst>
          </p:cNvPr>
          <p:cNvSpPr>
            <a:spLocks noGrp="1"/>
          </p:cNvSpPr>
          <p:nvPr/>
        </p:nvSpPr>
        <p:spPr>
          <a:xfrm>
            <a:off x="838200" y="133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Problem 1</a:t>
            </a:r>
          </a:p>
        </p:txBody>
      </p:sp>
      <p:pic>
        <p:nvPicPr>
          <p:cNvPr id="2" name="Picture 1">
            <a:extLst>
              <a:ext uri="{FF2B5EF4-FFF2-40B4-BE49-F238E27FC236}">
                <a16:creationId xmlns:a16="http://schemas.microsoft.com/office/drawing/2014/main" id="{06EBA09B-4801-4BB7-96BB-DDA4282B80CD}"/>
              </a:ext>
            </a:extLst>
          </p:cNvPr>
          <p:cNvPicPr>
            <a:picLocks noChangeAspect="1"/>
          </p:cNvPicPr>
          <p:nvPr/>
        </p:nvPicPr>
        <p:blipFill rotWithShape="1">
          <a:blip r:embed="rId2"/>
          <a:srcRect l="17192" t="40889" r="18117" b="5556"/>
          <a:stretch/>
        </p:blipFill>
        <p:spPr>
          <a:xfrm>
            <a:off x="1760221" y="1459418"/>
            <a:ext cx="7856220" cy="3672837"/>
          </a:xfrm>
          <a:prstGeom prst="rect">
            <a:avLst/>
          </a:prstGeom>
        </p:spPr>
      </p:pic>
      <p:sp>
        <p:nvSpPr>
          <p:cNvPr id="3" name="Rectangle: Rounded Corners 2">
            <a:extLst>
              <a:ext uri="{FF2B5EF4-FFF2-40B4-BE49-F238E27FC236}">
                <a16:creationId xmlns:a16="http://schemas.microsoft.com/office/drawing/2014/main" id="{647D8CD4-C038-FA0C-7327-512CF6B2D6A7}"/>
              </a:ext>
            </a:extLst>
          </p:cNvPr>
          <p:cNvSpPr/>
          <p:nvPr/>
        </p:nvSpPr>
        <p:spPr>
          <a:xfrm>
            <a:off x="2097741" y="2976282"/>
            <a:ext cx="7518700" cy="452718"/>
          </a:xfrm>
          <a:prstGeom prst="roundRect">
            <a:avLst/>
          </a:prstGeom>
          <a:solidFill>
            <a:schemeClr val="accent5">
              <a:lumMod val="40000"/>
              <a:lumOff val="6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BE50E3A-5956-B99F-FFA4-38EDA4D3EF5A}"/>
              </a:ext>
            </a:extLst>
          </p:cNvPr>
          <p:cNvSpPr>
            <a:spLocks noGrp="1"/>
          </p:cNvSpPr>
          <p:nvPr/>
        </p:nvSpPr>
        <p:spPr>
          <a:xfrm>
            <a:off x="8525435" y="0"/>
            <a:ext cx="3657600" cy="1371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Check on Learning</a:t>
            </a:r>
          </a:p>
        </p:txBody>
      </p:sp>
    </p:spTree>
    <p:extLst>
      <p:ext uri="{BB962C8B-B14F-4D97-AF65-F5344CB8AC3E}">
        <p14:creationId xmlns:p14="http://schemas.microsoft.com/office/powerpoint/2010/main" val="253171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2536</Words>
  <Application>Microsoft Office PowerPoint</Application>
  <PresentationFormat>Widescreen</PresentationFormat>
  <Paragraphs>220</Paragraphs>
  <Slides>26</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26</vt:i4>
      </vt:variant>
    </vt:vector>
  </HeadingPairs>
  <TitlesOfParts>
    <vt:vector size="42" baseType="lpstr">
      <vt:lpstr>Arial Unicode MS</vt:lpstr>
      <vt:lpstr>Aptos</vt:lpstr>
      <vt:lpstr>Arial</vt:lpstr>
      <vt:lpstr>Calibri</vt:lpstr>
      <vt:lpstr>Calibri Light</vt:lpstr>
      <vt:lpstr>Courier</vt:lpstr>
      <vt:lpstr>CourierNew</vt:lpstr>
      <vt:lpstr>CourierNewPSMT</vt:lpstr>
      <vt:lpstr>TimesNewRoman</vt:lpstr>
      <vt:lpstr>TimesNewRoman,Bold</vt:lpstr>
      <vt:lpstr>TimesNewRoman,Italic</vt:lpstr>
      <vt:lpstr>TimesNewRomanPS-BoldMT</vt:lpstr>
      <vt:lpstr>TimesNewRomanPS-ItalicMT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carlberg</dc:creator>
  <cp:lastModifiedBy>Brad Carlberg</cp:lastModifiedBy>
  <cp:revision>176</cp:revision>
  <dcterms:created xsi:type="dcterms:W3CDTF">2020-12-09T20:42:51Z</dcterms:created>
  <dcterms:modified xsi:type="dcterms:W3CDTF">2024-05-22T19:53:16Z</dcterms:modified>
</cp:coreProperties>
</file>