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8" r:id="rId3"/>
    <p:sldId id="285" r:id="rId4"/>
    <p:sldId id="279" r:id="rId5"/>
    <p:sldId id="286" r:id="rId6"/>
    <p:sldId id="280" r:id="rId7"/>
    <p:sldId id="281" r:id="rId8"/>
    <p:sldId id="287" r:id="rId9"/>
    <p:sldId id="288" r:id="rId10"/>
    <p:sldId id="282" r:id="rId11"/>
    <p:sldId id="283" r:id="rId12"/>
    <p:sldId id="289" r:id="rId13"/>
    <p:sldId id="274" r:id="rId14"/>
    <p:sldId id="290" r:id="rId15"/>
    <p:sldId id="275" r:id="rId16"/>
    <p:sldId id="291" r:id="rId17"/>
    <p:sldId id="276" r:id="rId18"/>
    <p:sldId id="292" r:id="rId19"/>
    <p:sldId id="293" r:id="rId20"/>
    <p:sldId id="277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5" autoAdjust="0"/>
    <p:restoredTop sz="94660"/>
  </p:normalViewPr>
  <p:slideViewPr>
    <p:cSldViewPr snapToGrid="0">
      <p:cViewPr>
        <p:scale>
          <a:sx n="125" d="100"/>
          <a:sy n="125" d="100"/>
        </p:scale>
        <p:origin x="-2442" y="-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30:23.7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0 875,'197'-126,"-111"74,-2-4,113-96,-183 137,0 0,-1-1,-1 0,11-20,-9 14,22-26,2 1,47-45,34-41,-97 107,-1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03:15.0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19:22.8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0661.41895"/>
      <inkml:brushProperty name="anchorY" value="-9705.44727"/>
      <inkml:brushProperty name="scaleFactor" value="0.5"/>
    </inkml:brush>
  </inkml:definitions>
  <inkml:trace contextRef="#ctx0" brushRef="#br0">0 1,'0'0,"0"6,0 9,8 0,6-2,8-3,13-3,5-2,9-3,1-1,-1-2,4 1,-10-1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07:57.2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0 520,'7'0,"0"-1,0 0,0 0,-1-1,1 0,-1 0,1-1,-1 0,0 0,0 0,12-9,4-5,33-33,-27 24,40-41,-32 31,65-52,-2 23,-83 51,2 0,0 1,0 1,1 0,1 2,25-11,42-15,-77 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08:00.6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0 576,'7'-2,"-1"0,0-1,0 1,0-1,0-1,-1 1,1-1,-1 0,0 0,0 0,4-6,6-3,15-11,24-19,59-62,-43 27,-40 41,3 2,48-42,52-35,-123 105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08:02.9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0 269,'7'-1,"0"-1,-1 0,1 0,-1-1,1 0,-1 0,0-1,0 0,7-6,8-3,132-65,6-5,-88 31,-62 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13:09.2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14:04.66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0,'0'0,"0"3,0 5,4-1,-1 3,5-1,-2 2,0 1,2-1,2-3,-1 1,2-2,-2 2,1 6,-2 1,3 2,0 2,-1 2,2 5,0-5,-1-1,1-5,-3-1,2-1,-3 1,2 0,1-3,-1 1,2-3,-3 1,1 0,2 3,1-3,-1 2,1-3,-3 1,1 1,-2 1,1-1,1 4,2 1,2 1,-3 1,2-1,0 1,1-5,-3 1,1-4,-3 0,1-2,-2-3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14:13.6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769.57751"/>
      <inkml:brushProperty name="anchorY" value="-1935.66553"/>
      <inkml:brushProperty name="scaleFactor" value="0.5"/>
    </inkml:brush>
  </inkml:definitions>
  <inkml:trace contextRef="#ctx0" brushRef="#br0">1 0,'0'0,"3"0,5 0,3 0,-1 4,2 3,-2 3,5 0,-2 3,1-3,-3 1,5 2,-4 1,6-2,0 0,1 2,4 1,0 0,-1-2,-4 1,-2 3,0-2,-4 1,4 3,-4 1,2 4,0 0,-2-1,0 2,-2-1,0-1,-1-1,1-2,1 2,-1 0,1-4,-2 2,1-4,-1 0,0-4,-1 0,-2 0,2-2,-1 1,-2 2,1-3,0-2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14:17.4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3593.97778"/>
      <inkml:brushProperty name="anchorY" value="-3866.75781"/>
      <inkml:brushProperty name="scaleFactor" value="0.5"/>
    </inkml:brush>
  </inkml:definitions>
  <inkml:trace contextRef="#ctx0" brushRef="#br0">1 554,'0'0,"3"0,5 0,3 0,2 0,3-3,1-1,-2-3,0-3,-1 0,2 2,-4-1,1 1,1 2,-4-1,2 1,1 1,-2-2,0-2,2 1,1 1,-2-2,1 2,0 2,2-3,0-1,2-3,0 2,1-3,-1 0,1-2,-3-1,-1 3,0-1,1 0,0 3,-2-1,-3-1,3 3,-1-2,0 3,-2-2,2 3,-4-2,2-1,2 1,1-1,2 2,-2-2,0 3,1-2,-2-1,0 1,-3-2,2 3,-3-1,2 1,1 3,-1-2,-2-1,1 0,1 2,-1-1,-2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14:27.6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649.42529"/>
      <inkml:brushProperty name="anchorY" value="-4583.41797"/>
      <inkml:brushProperty name="scaleFactor" value="0.5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30:26.4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0 614,'7'0,"0"-1,0 0,-1 0,1-1,0 0,-1 0,0-1,1 0,-1 0,0 0,9-7,60-53,-53 41,9-9,-1-1,43-63,-3 4,-10 7,-43 59,1 0,41-44,-35 45,-3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35:24.2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1 605,'3'-2,"0"0,0-1,0 1,0-1,-1 0,1 0,-1 0,0 0,3-3,8-11,16-7,59-38,-53 40,36-32,-55 41,66-59,96-62,-76 80,-82 47,-1-2,0-1,-1 0,0-1,-1-1,0-1,29-29,-39 33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35:26.13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1 201,'20'0,"17"2,0-3,1-1,-1-1,0-2,52-15,339-109,-424 128,20-6,0 0,28-14,-40 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35:28.7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0 418,'98'-45,"59"-31,134-115,-188 93,-94 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36:47.1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5:25.6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0 539,'10'-1,"0"0,0-1,0 0,0-1,-1 0,1 0,-1-1,0 0,0-1,10-7,13-9,36-32,-49 37,141-127,-147 129,-1-1,18-29,-22 31,0 0,2 1,-1 0,1 0,17-14,-21 20,1-1,-1 0,0 0,0-1,0 1,-1-1,4-10,3-2,-2 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5:31.5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1 388,'11'-3,"0"0,0 0,0-1,0-1,-1 0,1 0,14-12,-4 5,-2-2,0 0,-1 0,24-25,-34 29,1-1,-1 0,-1 0,0-1,-1 0,0 0,-1 0,0-1,3-14,-5 16,0 0,1 0,0 0,0 0,1 1,1 0,0 0,8-12,-2 11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5:34.8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1 381,'0'-2,"0"0,1 0,-1-1,1 1,0 0,0 0,0 0,0 0,0 0,0 0,0 0,0 1,1-1,-1 0,4-2,31-25,-14 12,78-61,-33 29,139-113,-192 150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5:53.7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1 363,'11'-1,"-1"0,1-1,-1 0,0-1,0 0,0 0,0-1,0 0,0-1,-1 0,0-1,15-11,7-10,56-58,-63 60,23-38,-36 47,0 1,20-22,-1 9,-16 18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5:56.52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1 420,'1'-29,"2"0,1 1,1-1,17-51,-15 53,21-125,-24 130,-1-1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5:59.7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1 109,'32'0,"-1"-1,1-2,0-1,-1-1,0-2,0-1,0-2,-1-1,49-25,-70 32,0 0,0 1,0 0,1 1,-1 0,0 0,17 0,-5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30:40.6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6:03.5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20 143,'7'-2,"0"-1,0 0,0 0,0-1,-1 1,1-1,7-7,-9 8,2-3,0 0,-1 0,0-1,0 0,0 0,5-9,26-28,-37 43,1 1,-1-1,0 1,1 0,-1-1,0 1,1-1,-1 1,1 0,-1-1,1 1,-1 0,1-1,-1 1,1 0,-1 0,1 0,-1-1,1 1,-1 0,1 0,-1 0,1 0,0 0,-1 0,1 0,-1 0,1 0,-1 0,1 0,-1 1,1-1,0 0,0 1,2 20,-13 36,9-52,-7 19,-1 0,0-1,-2 0,-1 0,-1-1,-26 34,16-22,-27 51,49-84,0 1,0-1,0 0,0 1,1-1,-1 1,1-1,-1 1,1 0,-1-1,1 1,0-1,0 1,0 0,0-1,0 1,0 0,0-1,1 1,-1-1,1 1,-1-1,1 1,-1-1,1 1,0-1,0 1,0-1,0 0,0 1,0-1,0 0,0 0,0 0,1 0,-1 0,0 0,1 0,-1 0,1-1,-1 1,1 0,-1-1,1 1,-1-1,1 0,-1 1,3-1,12 2,-1 0,0-1,1-1,18-1,-18 0,152-2,-155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8:44.6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8:45.47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8:58.9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49:14.4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30:41.3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30:41.9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1,'6'0,"2"0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35:52.12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0:35:54.0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16:55.6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6919.42529"/>
      <inkml:brushProperty name="anchorY" value="-5853.41797"/>
      <inkml:brushProperty name="scaleFactor" value="0.5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3T01:01:46.86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B06B-DFAD-4A0E-811E-80A221DA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15B17-3307-4754-B126-A49DF277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BED8-56FC-4A31-843B-F5CC407F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362D-FB57-4372-9E4B-1B1E91E5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7B1D-4D62-4BFB-A331-7A92F5F1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0BE3-62B4-4BBE-9780-0760DC22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75614-2841-42BC-B268-1A55C0EA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CC61-8B4B-4308-903F-311325D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E59B-650B-48C5-B30B-2CDC6E8C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A595-6EE4-4022-934C-F49016E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F94B0-A11B-4558-A20D-D22583D53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E26F3-8EF8-4C4C-AE11-E81C0624B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67927-D264-4E64-8694-E3E26348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5957A-BCEE-4F3E-9E96-D10E1A45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6B0A-583C-44D7-AF5B-DACB2F1E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D461-732D-45D0-B0E6-98B1F7B3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C941-DD51-4386-88A4-D5C96E1D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11498-6036-44B9-9DEF-F352572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13AA-5ADC-4EAF-B082-564817C5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FAB4-31B6-4962-9D2B-B34E8866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7D70-8793-4934-895A-6D00161E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6F9E-F548-4B86-A64F-42E09F64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E603-6BC7-4904-A282-3BF44A84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95FC-C7B5-46FF-ABED-E6ADF91C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B136-CEA1-4F38-BF89-1A34BA2A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F4AE-0C8D-49B8-976D-2C1C4F69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9FA-FA47-43D9-B15D-358E98348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A2C6B-580A-4D45-A034-E30CD08E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462B-08CC-42DF-9B06-66216939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7F643-C63B-4021-B496-0FC41FFD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CD4A5-BFDC-494E-B7CA-BAE47739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76F-F713-4518-8F09-ABF187AE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8C8D-C92A-45BD-8306-E6BC74811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56935-EFCF-4E64-86A8-5F329389F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66306-7DF1-482F-A12E-1A6D65547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105E3-F3C5-4D85-8D42-B6FE14F2D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333CE-1F69-4370-9840-5069735F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7D964-0BBF-4E33-A6D8-C25475B3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5E5E7-346D-4279-93FB-6880DAAE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5CF8-10E2-4C4C-B8B9-1FF33F78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E9C93-9F79-4400-9F97-BC39DD1D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7B5FA-6C59-4CB9-8A5B-8065522C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1E7EC-2B97-47E9-A48B-01B5ACAA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03107-4FC1-49C7-B442-0932E66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720E4-E0F5-428A-9B9E-F85BCEC7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F73BF-5FC1-47C7-893B-8F1BBCE4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EBE9-D2D3-41E6-AF07-333759B9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E971-03C4-4AC1-A58F-6DC73BFB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84F28-0D37-4823-B25B-3DC6F5B39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B42C-F57F-4A76-AF48-109988EF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FA39-131E-4B19-8E5E-65507F68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25B63-D42E-4D44-AEAB-A619D6D0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B402-182A-4AB0-82A9-352F896C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FA559-8B4A-4515-81CA-37E8D19FA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ADD15-FDF2-44A0-9BFB-7C4159F5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E75F-147A-4FB6-975E-8CEF58A0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65CBF-28DC-497E-829A-67353B00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0608-48A2-4D7E-8086-7A333B3E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CBD8A-5ED5-4826-96A4-7D1D5C7F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26A5-2AD7-4196-A7B5-0483A204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0E006-7A80-4BBF-A4C6-066DD4B9C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CCDD-D63E-4D54-88B6-0B37801751F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8BA0-59B7-4659-8008-1580BCBFE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9A81-5489-47C9-A5F9-0C8A7C35A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35.png"/><Relationship Id="rId18" Type="http://schemas.openxmlformats.org/officeDocument/2006/relationships/customXml" Target="../ink/ink31.xml"/><Relationship Id="rId3" Type="http://schemas.openxmlformats.org/officeDocument/2006/relationships/image" Target="../media/image30.png"/><Relationship Id="rId21" Type="http://schemas.openxmlformats.org/officeDocument/2006/relationships/customXml" Target="../ink/ink33.xml"/><Relationship Id="rId7" Type="http://schemas.openxmlformats.org/officeDocument/2006/relationships/image" Target="../media/image32.png"/><Relationship Id="rId12" Type="http://schemas.openxmlformats.org/officeDocument/2006/relationships/customXml" Target="../ink/ink28.xml"/><Relationship Id="rId17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.xml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customXml" Target="../ink/ink27.xml"/><Relationship Id="rId19" Type="http://schemas.openxmlformats.org/officeDocument/2006/relationships/image" Target="../media/image6.png"/><Relationship Id="rId4" Type="http://schemas.openxmlformats.org/officeDocument/2006/relationships/customXml" Target="../ink/ink24.xml"/><Relationship Id="rId9" Type="http://schemas.openxmlformats.org/officeDocument/2006/relationships/image" Target="../media/image33.png"/><Relationship Id="rId14" Type="http://schemas.openxmlformats.org/officeDocument/2006/relationships/customXml" Target="../ink/ink29.xml"/><Relationship Id="rId22" Type="http://schemas.openxmlformats.org/officeDocument/2006/relationships/customXml" Target="../ink/ink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5" Type="http://schemas.openxmlformats.org/officeDocument/2006/relationships/customXml" Target="../ink/ink1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7.xml"/><Relationship Id="rId18" Type="http://schemas.openxmlformats.org/officeDocument/2006/relationships/image" Target="../media/image20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17.png"/><Relationship Id="rId17" Type="http://schemas.openxmlformats.org/officeDocument/2006/relationships/customXml" Target="../ink/ink19.xml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customXml" Target="../ink/ink15.xml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customXml" Target="../ink/ink21.xml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customXml" Target="../ink/ink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D6BF6-4B99-42F8-B741-523A432F5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3" t="32416" r="20757" b="18899"/>
          <a:stretch/>
        </p:blipFill>
        <p:spPr>
          <a:xfrm>
            <a:off x="1258349" y="1459418"/>
            <a:ext cx="7550091" cy="33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C0950B5-D16B-4326-A050-97869BC17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5" t="27170" r="35912" b="5787"/>
          <a:stretch/>
        </p:blipFill>
        <p:spPr>
          <a:xfrm>
            <a:off x="838200" y="1224951"/>
            <a:ext cx="5788324" cy="4597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EBFDA-4491-48C5-80FC-84FE842E4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27" t="60428" r="16916" b="14740"/>
          <a:stretch/>
        </p:blipFill>
        <p:spPr>
          <a:xfrm>
            <a:off x="7511157" y="2286749"/>
            <a:ext cx="2958010" cy="1702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17A9D-BC7F-431A-8FCF-AB5A00004E4F}"/>
              </a:ext>
            </a:extLst>
          </p:cNvPr>
          <p:cNvSpPr txBox="1"/>
          <p:nvPr/>
        </p:nvSpPr>
        <p:spPr>
          <a:xfrm>
            <a:off x="7302500" y="1625600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195 of FE Handbook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4BC070-0B65-4489-8E7A-DCB69BF65BF9}"/>
                  </a:ext>
                </a:extLst>
              </p14:cNvPr>
              <p14:cNvContentPartPr/>
              <p14:nvPr/>
            </p14:nvContentPartPr>
            <p14:xfrm>
              <a:off x="4038225" y="4158465"/>
              <a:ext cx="214200" cy="194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4BC070-0B65-4489-8E7A-DCB69BF65B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9225" y="4149825"/>
                <a:ext cx="2318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C9775C-4D72-4223-9131-EE27841CCB3B}"/>
                  </a:ext>
                </a:extLst>
              </p14:cNvPr>
              <p14:cNvContentPartPr/>
              <p14:nvPr/>
            </p14:nvContentPartPr>
            <p14:xfrm>
              <a:off x="4352505" y="4660665"/>
              <a:ext cx="126360" cy="139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C9775C-4D72-4223-9131-EE27841CCB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3865" y="4652025"/>
                <a:ext cx="144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A6B2BE-8137-490C-866E-CC95EFB42FE3}"/>
                  </a:ext>
                </a:extLst>
              </p14:cNvPr>
              <p14:cNvContentPartPr/>
              <p14:nvPr/>
            </p14:nvContentPartPr>
            <p14:xfrm>
              <a:off x="4047945" y="4367985"/>
              <a:ext cx="167040" cy="137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A6B2BE-8137-490C-866E-CC95EFB42F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9305" y="4358985"/>
                <a:ext cx="1846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A99C1A6-2628-4D44-B416-6E0E2D7BEF59}"/>
              </a:ext>
            </a:extLst>
          </p:cNvPr>
          <p:cNvGrpSpPr/>
          <p:nvPr/>
        </p:nvGrpSpPr>
        <p:grpSpPr>
          <a:xfrm>
            <a:off x="3819345" y="4650945"/>
            <a:ext cx="164520" cy="216000"/>
            <a:chOff x="3819345" y="4650945"/>
            <a:chExt cx="16452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91AB1E-930E-428D-AF34-BE3741A7F7D2}"/>
                    </a:ext>
                  </a:extLst>
                </p14:cNvPr>
                <p14:cNvContentPartPr/>
                <p14:nvPr/>
              </p14:nvContentPartPr>
              <p14:xfrm>
                <a:off x="3828705" y="4650945"/>
                <a:ext cx="155160" cy="130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91AB1E-930E-428D-AF34-BE3741A7F7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20065" y="4642305"/>
                  <a:ext cx="172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6975A6-A742-44CE-B634-FB09D9AE6E5A}"/>
                    </a:ext>
                  </a:extLst>
                </p14:cNvPr>
                <p14:cNvContentPartPr/>
                <p14:nvPr/>
              </p14:nvContentPartPr>
              <p14:xfrm>
                <a:off x="3819345" y="4715745"/>
                <a:ext cx="28080" cy="151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6975A6-A742-44CE-B634-FB09D9AE6E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10705" y="4707105"/>
                  <a:ext cx="4572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5263D7-9B3C-408D-8795-FC105F141D90}"/>
                  </a:ext>
                </a:extLst>
              </p14:cNvPr>
              <p14:cNvContentPartPr/>
              <p14:nvPr/>
            </p14:nvContentPartPr>
            <p14:xfrm>
              <a:off x="3819345" y="4408665"/>
              <a:ext cx="170280" cy="39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5263D7-9B3C-408D-8795-FC105F141D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0705" y="4400025"/>
                <a:ext cx="187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AE1EE1-DAE3-437E-A071-77FA4B56B5F5}"/>
                  </a:ext>
                </a:extLst>
              </p14:cNvPr>
              <p14:cNvContentPartPr/>
              <p14:nvPr/>
            </p14:nvContentPartPr>
            <p14:xfrm>
              <a:off x="3755265" y="4149105"/>
              <a:ext cx="118800" cy="167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AE1EE1-DAE3-437E-A071-77FA4B56B5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6625" y="4140465"/>
                <a:ext cx="1364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B7FFE2C-CDB3-40C5-ABBC-D1888826E8F0}"/>
              </a:ext>
            </a:extLst>
          </p:cNvPr>
          <p:cNvGrpSpPr/>
          <p:nvPr/>
        </p:nvGrpSpPr>
        <p:grpSpPr>
          <a:xfrm>
            <a:off x="4184270" y="4228840"/>
            <a:ext cx="360" cy="6840"/>
            <a:chOff x="4184270" y="4228840"/>
            <a:chExt cx="360" cy="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87709C-FBB5-4083-8B89-0A8428FE9C38}"/>
                    </a:ext>
                  </a:extLst>
                </p14:cNvPr>
                <p14:cNvContentPartPr/>
                <p14:nvPr/>
              </p14:nvContentPartPr>
              <p14:xfrm>
                <a:off x="4184270" y="4235320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87709C-FBB5-4083-8B89-0A8428FE9C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5630" y="4226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32077D-9094-4D03-89ED-090A051A29F2}"/>
                    </a:ext>
                  </a:extLst>
                </p14:cNvPr>
                <p14:cNvContentPartPr/>
                <p14:nvPr/>
              </p14:nvContentPartPr>
              <p14:xfrm>
                <a:off x="4184270" y="4228840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32077D-9094-4D03-89ED-090A051A29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5630" y="4220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28CAF37-7DFC-482B-9ECC-EBFAE2B5C07D}"/>
                  </a:ext>
                </a:extLst>
              </p14:cNvPr>
              <p14:cNvContentPartPr/>
              <p14:nvPr/>
            </p14:nvContentPartPr>
            <p14:xfrm>
              <a:off x="5206670" y="3822400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28CAF37-7DFC-482B-9ECC-EBFAE2B5C0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98030" y="3813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B6C505-400E-4114-9A14-0E252E84209F}"/>
                  </a:ext>
                </a:extLst>
              </p14:cNvPr>
              <p14:cNvContentPartPr/>
              <p14:nvPr/>
            </p14:nvContentPartPr>
            <p14:xfrm>
              <a:off x="5409710" y="2228680"/>
              <a:ext cx="360" cy="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1B6C505-400E-4114-9A14-0E252E84209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01070" y="22196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7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3F03D-3E46-4407-BF7A-BA991D3B1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33" t="31682" r="20757" b="13883"/>
          <a:stretch/>
        </p:blipFill>
        <p:spPr>
          <a:xfrm>
            <a:off x="2189527" y="2172749"/>
            <a:ext cx="7457812" cy="3733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42C32-4968-4CFC-9721-F8BAAFEC2F13}"/>
              </a:ext>
            </a:extLst>
          </p:cNvPr>
          <p:cNvSpPr txBox="1"/>
          <p:nvPr/>
        </p:nvSpPr>
        <p:spPr>
          <a:xfrm>
            <a:off x="4267200" y="1778000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185 of FE Handbook</a:t>
            </a:r>
          </a:p>
        </p:txBody>
      </p:sp>
    </p:spTree>
    <p:extLst>
      <p:ext uri="{BB962C8B-B14F-4D97-AF65-F5344CB8AC3E}">
        <p14:creationId xmlns:p14="http://schemas.microsoft.com/office/powerpoint/2010/main" val="97384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6CC99-BF24-4EA8-8A8A-0E4A1B90E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1" t="29358" r="42378"/>
          <a:stretch/>
        </p:blipFill>
        <p:spPr>
          <a:xfrm>
            <a:off x="1937857" y="2013358"/>
            <a:ext cx="5083728" cy="48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08B1C99-181A-43A3-BEE3-0D56F3AD4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7" t="28868" r="18270" b="5444"/>
          <a:stretch/>
        </p:blipFill>
        <p:spPr>
          <a:xfrm>
            <a:off x="2164360" y="1979802"/>
            <a:ext cx="7784983" cy="45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1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96D358A-8C87-4C36-B826-066CBF1D4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74" t="48073" r="30911" b="12905"/>
          <a:stretch/>
        </p:blipFill>
        <p:spPr>
          <a:xfrm>
            <a:off x="7125747" y="2629949"/>
            <a:ext cx="4228053" cy="2676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1CE89-5637-4B13-9527-677EC22D9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3" t="28257" r="40640" b="12538"/>
          <a:stretch/>
        </p:blipFill>
        <p:spPr>
          <a:xfrm>
            <a:off x="981512" y="1459418"/>
            <a:ext cx="5394122" cy="4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5BA0A11-2DB0-40A0-B0EE-257B41944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1" t="34250" r="19445" b="15229"/>
          <a:stretch/>
        </p:blipFill>
        <p:spPr>
          <a:xfrm>
            <a:off x="1124125" y="1696672"/>
            <a:ext cx="7684316" cy="34646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5DC5C3-5CEB-46EE-8696-7D4FE44EF299}"/>
              </a:ext>
            </a:extLst>
          </p:cNvPr>
          <p:cNvSpPr txBox="1"/>
          <p:nvPr/>
        </p:nvSpPr>
        <p:spPr>
          <a:xfrm>
            <a:off x="3479800" y="1459418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185 of FE Handbook</a:t>
            </a:r>
          </a:p>
        </p:txBody>
      </p:sp>
    </p:spTree>
    <p:extLst>
      <p:ext uri="{BB962C8B-B14F-4D97-AF65-F5344CB8AC3E}">
        <p14:creationId xmlns:p14="http://schemas.microsoft.com/office/powerpoint/2010/main" val="379451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1BD4128-3788-4022-A790-D6645E536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9" t="29726" r="26698" b="1590"/>
          <a:stretch/>
        </p:blipFill>
        <p:spPr>
          <a:xfrm>
            <a:off x="2533475" y="1019262"/>
            <a:ext cx="6878973" cy="471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27</a:t>
            </a:r>
          </a:p>
        </p:txBody>
      </p:sp>
    </p:spTree>
    <p:extLst>
      <p:ext uri="{BB962C8B-B14F-4D97-AF65-F5344CB8AC3E}">
        <p14:creationId xmlns:p14="http://schemas.microsoft.com/office/powerpoint/2010/main" val="53736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F95E0-C13D-4BD4-AA15-D14B77969A3C}"/>
              </a:ext>
            </a:extLst>
          </p:cNvPr>
          <p:cNvSpPr txBox="1"/>
          <p:nvPr/>
        </p:nvSpPr>
        <p:spPr>
          <a:xfrm>
            <a:off x="838200" y="1229360"/>
            <a:ext cx="102158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PS-BoldMT"/>
              </a:rPr>
              <a:t>27. </a:t>
            </a:r>
            <a:r>
              <a:rPr lang="en-US" sz="1800" b="0" i="0" u="none" strike="noStrike" baseline="0" dirty="0">
                <a:latin typeface="TimesNewRomanPSMT"/>
              </a:rPr>
              <a:t>Refer to the Fluid Flow Characterization section in the Fluid Mechanics section of the </a:t>
            </a:r>
            <a:r>
              <a:rPr lang="en-US" sz="1800" b="0" i="1" u="none" strike="noStrike" baseline="0" dirty="0">
                <a:latin typeface="TimesNewRomanPS-ItalicMT"/>
              </a:rPr>
              <a:t>FE</a:t>
            </a:r>
          </a:p>
          <a:p>
            <a:pPr algn="l"/>
            <a:r>
              <a:rPr lang="en-US" sz="1800" b="0" i="1" u="none" strike="noStrike" baseline="0" dirty="0">
                <a:latin typeface="TimesNewRomanPS-ItalicMT"/>
              </a:rPr>
              <a:t>Reference Handbook</a:t>
            </a:r>
            <a:r>
              <a:rPr lang="en-US" sz="1800" b="0" i="0" u="none" strike="noStrike" baseline="0" dirty="0">
                <a:latin typeface="TimesNewRomanPSMT"/>
              </a:rPr>
              <a:t>.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Re = </a:t>
            </a:r>
            <a:r>
              <a:rPr lang="en-US" sz="1800" b="0" i="1" u="none" strike="noStrike" baseline="0" dirty="0" err="1">
                <a:latin typeface="TimesNewRomanPS-ItalicMT"/>
              </a:rPr>
              <a:t>vD</a:t>
            </a:r>
            <a:r>
              <a:rPr lang="en-US" sz="1800" b="0" i="0" u="none" strike="noStrike" baseline="0" dirty="0">
                <a:latin typeface="TimesNewRomanPSMT"/>
              </a:rPr>
              <a:t>/ν = (0.52 m/s) × (1.25 cm) / (0.000001306 m</a:t>
            </a:r>
            <a:r>
              <a:rPr lang="en-US" sz="1050" b="0" i="0" u="none" strike="noStrike" baseline="0" dirty="0">
                <a:latin typeface="TimesNewRomanPSMT"/>
              </a:rPr>
              <a:t>2</a:t>
            </a:r>
            <a:r>
              <a:rPr lang="en-US" sz="1800" b="0" i="0" u="none" strike="noStrike" baseline="0" dirty="0">
                <a:latin typeface="TimesNewRomanPSMT"/>
              </a:rPr>
              <a:t>/s) (100 cm/m) = 4,977 or ~5,000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ν = kinematic viscosity, which for water at 10</a:t>
            </a:r>
            <a:r>
              <a:rPr lang="en-US" sz="1800" b="0" i="0" u="none" strike="noStrike" baseline="0" dirty="0">
                <a:latin typeface="SymbolMT"/>
              </a:rPr>
              <a:t></a:t>
            </a:r>
            <a:r>
              <a:rPr lang="en-US" sz="1800" b="0" i="0" u="none" strike="noStrike" baseline="0" dirty="0">
                <a:latin typeface="TimesNewRomanPSMT"/>
              </a:rPr>
              <a:t>C is 0.000001306 m</a:t>
            </a:r>
            <a:r>
              <a:rPr lang="en-US" sz="1050" b="0" i="0" u="none" strike="noStrike" baseline="0" dirty="0">
                <a:latin typeface="TimesNewRomanPSMT"/>
              </a:rPr>
              <a:t>2</a:t>
            </a:r>
            <a:r>
              <a:rPr lang="en-US" sz="1800" b="0" i="0" u="none" strike="noStrike" baseline="0" dirty="0">
                <a:latin typeface="TimesNewRomanPSMT"/>
              </a:rPr>
              <a:t>/s, as shown on the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Properties of Water table (SI) in the Fluid Mechanics chapter of the </a:t>
            </a:r>
            <a:r>
              <a:rPr lang="en-US" sz="1800" b="0" i="1" u="none" strike="noStrike" baseline="0" dirty="0">
                <a:latin typeface="TimesNewRomanPS-ItalicMT"/>
              </a:rPr>
              <a:t>FE Reference Handbook</a:t>
            </a:r>
            <a:r>
              <a:rPr lang="en-US" sz="1800" b="0" i="0" u="none" strike="noStrike" baseline="0" dirty="0">
                <a:latin typeface="TimesNewRomanPSMT"/>
              </a:rPr>
              <a:t>.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The Reynolds number for this water flow is ~5,000, which would be considered transitional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flow.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Re &lt; 2,100 is laminar; 2,100 &lt; Re &lt; 10,000 is transitional; and Re &gt; 10,000 is turbulent.</a:t>
            </a:r>
          </a:p>
          <a:p>
            <a:pPr algn="l"/>
            <a:endParaRPr lang="en-US" sz="1800" b="0" i="0" u="none" strike="noStrike" baseline="0" dirty="0">
              <a:latin typeface="TimesNewRomanPSMT"/>
            </a:endParaRPr>
          </a:p>
          <a:p>
            <a:pPr algn="l">
              <a:tabLst>
                <a:tab pos="7035800" algn="l"/>
              </a:tabLst>
            </a:pPr>
            <a:r>
              <a:rPr lang="en-US" sz="1800" b="1" i="0" u="none" strike="noStrike" baseline="0" dirty="0">
                <a:latin typeface="TimesNewRomanPS-BoldMT"/>
              </a:rPr>
              <a:t>THE CORRECT ANSWER IS: B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999DB-825C-43FA-96D3-217C9249EDA6}"/>
              </a:ext>
            </a:extLst>
          </p:cNvPr>
          <p:cNvSpPr txBox="1"/>
          <p:nvPr/>
        </p:nvSpPr>
        <p:spPr>
          <a:xfrm>
            <a:off x="3523308" y="3898900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182 of FE Handbook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A1322-2D31-4283-9241-2ADAD06364C7}"/>
              </a:ext>
            </a:extLst>
          </p:cNvPr>
          <p:cNvSpPr txBox="1"/>
          <p:nvPr/>
        </p:nvSpPr>
        <p:spPr>
          <a:xfrm>
            <a:off x="6482408" y="3898900"/>
            <a:ext cx="344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Chart on page 201 of FE Handbook</a:t>
            </a:r>
          </a:p>
        </p:txBody>
      </p:sp>
    </p:spTree>
    <p:extLst>
      <p:ext uri="{BB962C8B-B14F-4D97-AF65-F5344CB8AC3E}">
        <p14:creationId xmlns:p14="http://schemas.microsoft.com/office/powerpoint/2010/main" val="44738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3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EA31F-64B1-4EA0-B51C-E796C69E3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7" t="30092" r="18202" b="24892"/>
          <a:stretch/>
        </p:blipFill>
        <p:spPr>
          <a:xfrm>
            <a:off x="579333" y="1459418"/>
            <a:ext cx="11033333" cy="4168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BB989-A0AF-4A27-8251-316CBA5E98F2}"/>
              </a:ext>
            </a:extLst>
          </p:cNvPr>
          <p:cNvSpPr txBox="1"/>
          <p:nvPr/>
        </p:nvSpPr>
        <p:spPr>
          <a:xfrm>
            <a:off x="966988" y="5349299"/>
            <a:ext cx="7185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Fundamental Constants on page 2 of FE Handbook:</a:t>
            </a:r>
          </a:p>
          <a:p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molar volume (ideal gas), </a:t>
            </a:r>
            <a:r>
              <a:rPr lang="en-US" sz="1800" b="0" i="1" u="none" strike="noStrike" baseline="0" dirty="0">
                <a:solidFill>
                  <a:srgbClr val="241F1F"/>
                </a:solidFill>
                <a:latin typeface="TimesNewRomanPS-ItalicMT"/>
              </a:rPr>
              <a:t>T 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= 273.15 K, </a:t>
            </a:r>
            <a:r>
              <a:rPr lang="en-US" sz="1800" b="0" i="1" u="none" strike="noStrike" baseline="0" dirty="0">
                <a:solidFill>
                  <a:srgbClr val="241F1F"/>
                </a:solidFill>
                <a:latin typeface="TimesNewRomanPS-ItalicMT"/>
              </a:rPr>
              <a:t>p 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= 101.3 kPa </a:t>
            </a:r>
            <a:r>
              <a:rPr lang="en-US" sz="1800" b="0" i="1" u="none" strike="noStrike" baseline="0" dirty="0" err="1">
                <a:solidFill>
                  <a:srgbClr val="241F1F"/>
                </a:solidFill>
                <a:latin typeface="TimesNewRomanPS-ItalicMT"/>
              </a:rPr>
              <a:t>V</a:t>
            </a:r>
            <a:r>
              <a:rPr lang="en-US" sz="800" b="0" i="0" u="none" strike="noStrike" baseline="0" dirty="0" err="1">
                <a:solidFill>
                  <a:srgbClr val="241F1F"/>
                </a:solidFill>
                <a:latin typeface="TimesNewRomanPSMT"/>
              </a:rPr>
              <a:t>m</a:t>
            </a:r>
            <a:r>
              <a:rPr lang="en-US" sz="800" b="0" i="0" u="none" strike="noStrike" baseline="0" dirty="0">
                <a:solidFill>
                  <a:srgbClr val="241F1F"/>
                </a:solidFill>
                <a:latin typeface="TimesNewRomanPSMT"/>
              </a:rPr>
              <a:t> 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22,414 L/</a:t>
            </a:r>
            <a:r>
              <a:rPr lang="en-US" sz="1800" b="0" i="0" u="none" strike="noStrike" baseline="0" dirty="0" err="1">
                <a:solidFill>
                  <a:srgbClr val="241F1F"/>
                </a:solidFill>
                <a:latin typeface="TimesNewRomanPSMT"/>
              </a:rPr>
              <a:t>kmol</a:t>
            </a:r>
            <a:endParaRPr lang="en-US" sz="1800" b="0" i="0" u="none" strike="noStrike" baseline="0" dirty="0">
              <a:solidFill>
                <a:srgbClr val="241F1F"/>
              </a:solidFill>
              <a:latin typeface="TimesNewRomanPSMT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25AD61-4E5D-45DC-86FD-6D210EE9AD1C}"/>
                  </a:ext>
                </a:extLst>
              </p:cNvPr>
              <p:cNvSpPr txBox="1"/>
              <p:nvPr/>
            </p:nvSpPr>
            <p:spPr>
              <a:xfrm>
                <a:off x="8384146" y="5344362"/>
                <a:ext cx="1728989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25AD61-4E5D-45DC-86FD-6D210EE9A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5344362"/>
                <a:ext cx="1728989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9260519-87A5-459A-B73E-74941B30C6C6}"/>
                  </a:ext>
                </a:extLst>
              </p14:cNvPr>
              <p14:cNvContentPartPr/>
              <p14:nvPr/>
            </p14:nvContentPartPr>
            <p14:xfrm>
              <a:off x="8602838" y="5344327"/>
              <a:ext cx="351000" cy="315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9260519-87A5-459A-B73E-74941B30C6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3838" y="5335687"/>
                <a:ext cx="3686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1CDA60-9044-4416-B82F-6EAAA4812ADF}"/>
                  </a:ext>
                </a:extLst>
              </p14:cNvPr>
              <p14:cNvContentPartPr/>
              <p14:nvPr/>
            </p14:nvContentPartPr>
            <p14:xfrm>
              <a:off x="9362798" y="5386447"/>
              <a:ext cx="211320" cy="221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1CDA60-9044-4416-B82F-6EAAA4812A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53798" y="5377447"/>
                <a:ext cx="228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B0A3FD2-C803-40C2-A218-6D145B2E99E2}"/>
                  </a:ext>
                </a:extLst>
              </p14:cNvPr>
              <p14:cNvContentPartPr/>
              <p14:nvPr/>
            </p14:nvContentPartPr>
            <p14:xfrm>
              <a:off x="8809118" y="5865247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B0A3FD2-C803-40C2-A218-6D145B2E99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00118" y="585660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D1C3752-3230-4D89-B4DD-DCA34CC79EEE}"/>
              </a:ext>
            </a:extLst>
          </p:cNvPr>
          <p:cNvGrpSpPr/>
          <p:nvPr/>
        </p:nvGrpSpPr>
        <p:grpSpPr>
          <a:xfrm>
            <a:off x="8615438" y="5530087"/>
            <a:ext cx="134640" cy="64800"/>
            <a:chOff x="8486650" y="5485690"/>
            <a:chExt cx="13464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2C4086-129D-4167-9462-1EE07394F551}"/>
                    </a:ext>
                  </a:extLst>
                </p14:cNvPr>
                <p14:cNvContentPartPr/>
                <p14:nvPr/>
              </p14:nvContentPartPr>
              <p14:xfrm>
                <a:off x="8486650" y="5550130"/>
                <a:ext cx="36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2C4086-129D-4167-9462-1EE07394F5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8010" y="55414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FE358E-1214-417B-A9D3-D4A8D5322B82}"/>
                    </a:ext>
                  </a:extLst>
                </p14:cNvPr>
                <p14:cNvContentPartPr/>
                <p14:nvPr/>
              </p14:nvContentPartPr>
              <p14:xfrm>
                <a:off x="8615890" y="5485690"/>
                <a:ext cx="540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FE358E-1214-417B-A9D3-D4A8D5322B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06890" y="5477050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D6B135-3DA3-4AAD-92FD-62FC679D6DFB}"/>
                  </a:ext>
                </a:extLst>
              </p14:cNvPr>
              <p14:cNvContentPartPr/>
              <p14:nvPr/>
            </p14:nvContentPartPr>
            <p14:xfrm>
              <a:off x="10586438" y="5658967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D6B135-3DA3-4AAD-92FD-62FC679D6D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7438" y="56503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4BDFB0-1DDC-4A23-9183-6C73EA6C02AC}"/>
                  </a:ext>
                </a:extLst>
              </p14:cNvPr>
              <p14:cNvContentPartPr/>
              <p14:nvPr/>
            </p14:nvContentPartPr>
            <p14:xfrm>
              <a:off x="11050118" y="5452687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4BDFB0-1DDC-4A23-9183-6C73EA6C02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1118" y="54440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C22CA-A619-43DD-9A37-B0691F1860A3}"/>
                  </a:ext>
                </a:extLst>
              </p:cNvPr>
              <p:cNvSpPr txBox="1"/>
              <p:nvPr/>
            </p:nvSpPr>
            <p:spPr>
              <a:xfrm>
                <a:off x="10344955" y="5316342"/>
                <a:ext cx="1181672" cy="65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AC22CA-A619-43DD-9A37-B0691F186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955" y="5316342"/>
                <a:ext cx="1181672" cy="6562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6A468CD-CC06-47D8-BC1D-F14B2242EEC4}"/>
              </a:ext>
            </a:extLst>
          </p:cNvPr>
          <p:cNvSpPr txBox="1"/>
          <p:nvPr/>
        </p:nvSpPr>
        <p:spPr>
          <a:xfrm>
            <a:off x="549345" y="5042697"/>
            <a:ext cx="233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C19D03-CD96-46B6-AC2F-8A7FCE978077}"/>
                  </a:ext>
                </a:extLst>
              </p:cNvPr>
              <p:cNvSpPr txBox="1"/>
              <p:nvPr/>
            </p:nvSpPr>
            <p:spPr>
              <a:xfrm>
                <a:off x="5276977" y="6186292"/>
                <a:ext cx="6214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=273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&amp;</m:t>
                    </m:r>
                    <m:r>
                      <m:rPr>
                        <m:nor/>
                      </m:rPr>
                      <a:rPr lang="en-US" dirty="0"/>
                      <m:t>If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=546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2 x </a:t>
                </a:r>
                <a:r>
                  <a:rPr lang="en-US" dirty="0">
                    <a:solidFill>
                      <a:srgbClr val="241F1F"/>
                    </a:solidFill>
                    <a:latin typeface="TimesNewRomanPSMT"/>
                  </a:rPr>
                  <a:t>22.414 L=44.8L</a:t>
                </a:r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C19D03-CD96-46B6-AC2F-8A7FCE97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77" y="6186292"/>
                <a:ext cx="6214338" cy="369332"/>
              </a:xfrm>
              <a:prstGeom prst="rect">
                <a:avLst/>
              </a:prstGeom>
              <a:blipFill>
                <a:blip r:embed="rId16"/>
                <a:stretch>
                  <a:fillRect l="-883"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1CAA28E-885C-4A6A-8AF1-5A0FB9240CCC}"/>
              </a:ext>
            </a:extLst>
          </p:cNvPr>
          <p:cNvSpPr txBox="1"/>
          <p:nvPr/>
        </p:nvSpPr>
        <p:spPr>
          <a:xfrm>
            <a:off x="5276977" y="2988410"/>
            <a:ext cx="6772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Fundamental Constants on page 2 of FE Handbook:</a:t>
            </a:r>
          </a:p>
          <a:p>
            <a:r>
              <a:rPr lang="nn-NO" sz="1800" b="0" i="0" u="none" strike="noStrike" baseline="0" dirty="0">
                <a:solidFill>
                  <a:srgbClr val="241F1F"/>
                </a:solidFill>
                <a:latin typeface="TimesNewRomanPSMT"/>
              </a:rPr>
              <a:t>8.314 kPa</a:t>
            </a:r>
            <a:r>
              <a:rPr lang="nn-NO" sz="1800" b="1" i="0" u="none" strike="noStrike" baseline="0" dirty="0">
                <a:solidFill>
                  <a:srgbClr val="241F1F"/>
                </a:solidFill>
                <a:latin typeface="TimesNewRomanPS-BoldMT"/>
              </a:rPr>
              <a:t>·</a:t>
            </a:r>
            <a:r>
              <a:rPr lang="nn-NO" sz="1800" b="0" i="0" u="none" strike="noStrike" baseline="0" dirty="0">
                <a:solidFill>
                  <a:srgbClr val="241F1F"/>
                </a:solidFill>
                <a:latin typeface="TimesNewRomanPSMT"/>
              </a:rPr>
              <a:t>m</a:t>
            </a:r>
            <a:r>
              <a:rPr lang="nn-NO" sz="800" b="0" i="0" u="none" strike="noStrike" baseline="0" dirty="0">
                <a:solidFill>
                  <a:srgbClr val="241F1F"/>
                </a:solidFill>
                <a:latin typeface="TimesNewRomanPSMT"/>
              </a:rPr>
              <a:t>3</a:t>
            </a:r>
            <a:r>
              <a:rPr lang="nn-NO" sz="1800" b="0" i="0" u="none" strike="noStrike" baseline="0" dirty="0">
                <a:solidFill>
                  <a:srgbClr val="241F1F"/>
                </a:solidFill>
                <a:latin typeface="TimesNewRomanPSMT"/>
              </a:rPr>
              <a:t>/(kmol</a:t>
            </a:r>
            <a:r>
              <a:rPr lang="nn-NO" sz="1800" b="1" i="0" u="none" strike="noStrike" baseline="0" dirty="0">
                <a:solidFill>
                  <a:srgbClr val="241F1F"/>
                </a:solidFill>
                <a:latin typeface="TimesNewRomanPS-BoldMT"/>
              </a:rPr>
              <a:t>·</a:t>
            </a:r>
            <a:r>
              <a:rPr lang="nn-NO" sz="1800" b="0" i="0" u="none" strike="noStrike" baseline="0" dirty="0">
                <a:solidFill>
                  <a:srgbClr val="241F1F"/>
                </a:solidFill>
                <a:latin typeface="TimesNewRomanPSMT"/>
              </a:rPr>
              <a:t>K) = 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8,314 J/(</a:t>
            </a:r>
            <a:r>
              <a:rPr lang="en-US" sz="1800" b="0" i="0" u="none" strike="noStrike" baseline="0" dirty="0" err="1">
                <a:solidFill>
                  <a:srgbClr val="241F1F"/>
                </a:solidFill>
                <a:latin typeface="TimesNewRomanPSMT"/>
              </a:rPr>
              <a:t>kmol</a:t>
            </a:r>
            <a:r>
              <a:rPr lang="en-US" sz="1800" b="1" i="0" u="none" strike="noStrike" baseline="0" dirty="0" err="1">
                <a:solidFill>
                  <a:srgbClr val="241F1F"/>
                </a:solidFill>
                <a:latin typeface="TimesNewRomanPS-BoldMT"/>
              </a:rPr>
              <a:t>·</a:t>
            </a:r>
            <a:r>
              <a:rPr lang="en-US" sz="1800" b="0" i="0" u="none" strike="noStrike" baseline="0" dirty="0" err="1">
                <a:solidFill>
                  <a:srgbClr val="241F1F"/>
                </a:solidFill>
                <a:latin typeface="TimesNewRomanPSMT"/>
              </a:rPr>
              <a:t>K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 = </a:t>
            </a:r>
            <a:r>
              <a:rPr lang="fi-FI" sz="1800" b="0" i="0" u="none" strike="noStrike" baseline="0" dirty="0">
                <a:solidFill>
                  <a:srgbClr val="241F1F"/>
                </a:solidFill>
                <a:latin typeface="TimesNewRomanPSMT"/>
              </a:rPr>
              <a:t>0.08206 L</a:t>
            </a:r>
            <a:r>
              <a:rPr lang="fi-FI" sz="1800" b="1" i="0" u="none" strike="noStrike" baseline="0" dirty="0">
                <a:solidFill>
                  <a:srgbClr val="241F1F"/>
                </a:solidFill>
                <a:latin typeface="TimesNewRomanPS-BoldMT"/>
              </a:rPr>
              <a:t>·</a:t>
            </a:r>
            <a:r>
              <a:rPr lang="fi-FI" sz="1800" b="0" i="0" u="none" strike="noStrike" baseline="0" dirty="0">
                <a:solidFill>
                  <a:srgbClr val="241F1F"/>
                </a:solidFill>
                <a:latin typeface="TimesNewRomanPSMT"/>
              </a:rPr>
              <a:t>atm/(mole</a:t>
            </a:r>
            <a:r>
              <a:rPr lang="fi-FI" sz="1800" b="1" i="0" u="none" strike="noStrike" baseline="0" dirty="0">
                <a:solidFill>
                  <a:srgbClr val="241F1F"/>
                </a:solidFill>
                <a:latin typeface="TimesNewRomanPS-BoldMT"/>
              </a:rPr>
              <a:t>·</a:t>
            </a:r>
            <a:r>
              <a:rPr lang="fi-FI" sz="1800" b="0" i="0" u="none" strike="noStrike" baseline="0" dirty="0">
                <a:solidFill>
                  <a:srgbClr val="241F1F"/>
                </a:solidFill>
                <a:latin typeface="TimesNewRomanPSMT"/>
              </a:rPr>
              <a:t>K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3C056FB-44CC-4258-9042-7A42F507A81D}"/>
                  </a:ext>
                </a:extLst>
              </p14:cNvPr>
              <p14:cNvContentPartPr/>
              <p14:nvPr/>
            </p14:nvContentPartPr>
            <p14:xfrm>
              <a:off x="5587860" y="85668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3C056FB-44CC-4258-9042-7A42F507A8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70220" y="83904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372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55CEC3-262C-43B5-990B-AAA199CDE0BB}"/>
              </a:ext>
            </a:extLst>
          </p:cNvPr>
          <p:cNvSpPr txBox="1"/>
          <p:nvPr/>
        </p:nvSpPr>
        <p:spPr>
          <a:xfrm>
            <a:off x="838200" y="1271451"/>
            <a:ext cx="10988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,Bold"/>
              </a:rPr>
              <a:t>46. </a:t>
            </a:r>
            <a:r>
              <a:rPr lang="en-US" sz="1800" b="0" i="0" u="none" strike="noStrike" baseline="0" dirty="0">
                <a:latin typeface="TimesNewRoman"/>
              </a:rPr>
              <a:t>Refer to the Characteristics of a Static Liquid section in the Fluid Mechanics chapter of the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FE Reference Handbook</a:t>
            </a:r>
            <a:r>
              <a:rPr lang="en-US" sz="1800" b="0" i="0" u="none" strike="noStrike" baseline="0" dirty="0">
                <a:latin typeface="TimesNewRoman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The mean pressure of the fluid acting on the gate is evaluated at the mean height, and the center of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pressure is 2/3 of the height from the top; thus, the total force of the fluid is: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853B6-6AE0-4CBB-A7E1-D6DC9DB2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05975"/>
            <a:ext cx="4695351" cy="82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D35F83-D16D-448B-A777-F19080A9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59178"/>
            <a:ext cx="2997200" cy="1116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83234D-40C1-42B8-83D3-4E061BEC9C32}"/>
              </a:ext>
            </a:extLst>
          </p:cNvPr>
          <p:cNvSpPr txBox="1"/>
          <p:nvPr/>
        </p:nvSpPr>
        <p:spPr>
          <a:xfrm>
            <a:off x="838200" y="3334726"/>
            <a:ext cx="9392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TimesNewRoman"/>
              </a:rPr>
              <a:t>and its point of application is 1.00 m above the hinge. A moment balance about the hinge gives: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3EA76-3EE3-41C7-A33E-C8CABEA16A5D}"/>
              </a:ext>
            </a:extLst>
          </p:cNvPr>
          <p:cNvSpPr txBox="1"/>
          <p:nvPr/>
        </p:nvSpPr>
        <p:spPr>
          <a:xfrm>
            <a:off x="838200" y="54095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NewRoman,Bold"/>
              </a:rPr>
              <a:t>THE CORRECT ANSWER IS: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4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625E5-5B14-4CBC-8485-E791F2CC032B}"/>
              </a:ext>
            </a:extLst>
          </p:cNvPr>
          <p:cNvSpPr txBox="1"/>
          <p:nvPr/>
        </p:nvSpPr>
        <p:spPr>
          <a:xfrm>
            <a:off x="984069" y="1306286"/>
            <a:ext cx="9823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,Bold"/>
              </a:rPr>
              <a:t>47. </a:t>
            </a:r>
            <a:r>
              <a:rPr lang="en-US" sz="1800" b="0" i="0" u="none" strike="noStrike" baseline="0" dirty="0">
                <a:latin typeface="TimesNewRoman"/>
              </a:rPr>
              <a:t>Four water tanks are shown with varying water heights </a:t>
            </a:r>
            <a:r>
              <a:rPr lang="en-US" sz="1800" b="0" i="1" u="none" strike="noStrike" baseline="0" dirty="0">
                <a:latin typeface="TimesNewRoman,Italic"/>
              </a:rPr>
              <a:t>H </a:t>
            </a:r>
            <a:r>
              <a:rPr lang="en-US" sz="1800" b="0" i="0" u="none" strike="noStrike" baseline="0" dirty="0">
                <a:latin typeface="TimesNewRoman"/>
              </a:rPr>
              <a:t>and varying nozzle cross-sectional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areas </a:t>
            </a:r>
            <a:r>
              <a:rPr lang="en-US" sz="1800" b="0" i="1" u="none" strike="noStrike" baseline="0" dirty="0">
                <a:latin typeface="TimesNewRoman,Italic"/>
              </a:rPr>
              <a:t>A</a:t>
            </a:r>
            <a:r>
              <a:rPr lang="en-US" sz="1050" b="0" i="0" u="none" strike="noStrike" baseline="0" dirty="0">
                <a:latin typeface="TimesNewRoman"/>
              </a:rPr>
              <a:t>0</a:t>
            </a:r>
            <a:r>
              <a:rPr lang="en-US" sz="1800" b="0" i="0" u="none" strike="noStrike" baseline="0" dirty="0">
                <a:latin typeface="TimesNewRoman"/>
              </a:rPr>
              <a:t>. Assume no minor losses in the discharge and a common coefficient of discharge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C </a:t>
            </a:r>
            <a:r>
              <a:rPr lang="en-US" sz="1800" b="0" i="0" u="none" strike="noStrike" baseline="0" dirty="0">
                <a:latin typeface="TimesNewRoman"/>
              </a:rPr>
              <a:t>= 0.6 for all the nozzles. Match the discharge velocity (ft/sec) to the correct tank.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D56B7-2476-4BA9-8405-6769D00D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89" y="2743808"/>
            <a:ext cx="1725769" cy="1316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0DCADC-FA5B-4498-B47A-4F3CF95C8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89" y="4574477"/>
            <a:ext cx="1803042" cy="1439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50795A-B63E-480A-A4AA-35BA92E8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842" y="2743808"/>
            <a:ext cx="1803042" cy="1335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D41F3-E417-4E99-B04B-6094AD45B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479" y="4606903"/>
            <a:ext cx="1725769" cy="14072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ACD4CB-D856-4331-84D0-971E0EEA8013}"/>
              </a:ext>
            </a:extLst>
          </p:cNvPr>
          <p:cNvSpPr txBox="1"/>
          <p:nvPr/>
        </p:nvSpPr>
        <p:spPr>
          <a:xfrm>
            <a:off x="8305800" y="3402046"/>
            <a:ext cx="27476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Discharge Velocity (ft/sec)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13.6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11.8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14.3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15.2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16.7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6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A3C2A-67CC-4D80-9F93-9CC95726E64C}"/>
              </a:ext>
            </a:extLst>
          </p:cNvPr>
          <p:cNvSpPr txBox="1"/>
          <p:nvPr/>
        </p:nvSpPr>
        <p:spPr>
          <a:xfrm>
            <a:off x="838200" y="1306287"/>
            <a:ext cx="9464040" cy="357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Refer to the Orifice Discharging Freely into Atmosphere section in the Fluid Mechanics chapter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of the </a:t>
            </a:r>
            <a:r>
              <a:rPr lang="en-US" sz="1800" b="0" i="1" u="none" strike="noStrike" baseline="0" dirty="0">
                <a:latin typeface="TimesNewRoman,Italic"/>
              </a:rPr>
              <a:t>FE Reference Handbook</a:t>
            </a:r>
            <a:r>
              <a:rPr lang="en-US" sz="1800" b="0" i="0" u="none" strike="noStrike" baseline="0" dirty="0">
                <a:latin typeface="TimesNewRoman"/>
              </a:rPr>
              <a:t>.</a:t>
            </a:r>
          </a:p>
          <a:p>
            <a:pPr algn="l"/>
            <a:endParaRPr lang="en-US" sz="1800" b="0" i="0" u="none" strike="noStrike" baseline="0" dirty="0">
              <a:latin typeface="TimesNewRoman"/>
            </a:endParaRP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Q </a:t>
            </a:r>
            <a:r>
              <a:rPr lang="en-US" sz="1800" b="0" i="0" u="none" strike="noStrike" baseline="0" dirty="0">
                <a:latin typeface="TimesNewRoman"/>
              </a:rPr>
              <a:t>= </a:t>
            </a:r>
            <a:r>
              <a:rPr lang="en-US" sz="1800" b="0" i="1" u="none" strike="noStrike" baseline="0" dirty="0">
                <a:latin typeface="TimesNewRoman,Italic"/>
              </a:rPr>
              <a:t>CA</a:t>
            </a:r>
            <a:r>
              <a:rPr lang="en-US" sz="1050" b="0" i="0" u="none" strike="noStrike" baseline="0" dirty="0">
                <a:latin typeface="TimesNewRoman"/>
              </a:rPr>
              <a:t>0</a:t>
            </a:r>
            <a:r>
              <a:rPr lang="en-US" sz="1800" b="0" i="0" u="none" strike="noStrike" baseline="0" dirty="0">
                <a:latin typeface="TimesNewRoman"/>
              </a:rPr>
              <a:t>(2</a:t>
            </a:r>
            <a:r>
              <a:rPr lang="en-US" sz="1800" b="0" i="1" u="none" strike="noStrike" baseline="0" dirty="0">
                <a:latin typeface="TimesNewRoman,Italic"/>
              </a:rPr>
              <a:t>gh</a:t>
            </a:r>
            <a:r>
              <a:rPr lang="en-US" sz="1800" b="0" i="0" u="none" strike="noStrike" baseline="0" dirty="0">
                <a:latin typeface="TimesNewRoman"/>
              </a:rPr>
              <a:t>)</a:t>
            </a:r>
            <a:r>
              <a:rPr lang="en-US" sz="1050" b="0" i="0" u="none" strike="noStrike" baseline="0" dirty="0">
                <a:latin typeface="TimesNewRoman"/>
              </a:rPr>
              <a:t>1/2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Q </a:t>
            </a:r>
            <a:r>
              <a:rPr lang="en-US" sz="1800" b="0" i="0" u="none" strike="noStrike" baseline="0" dirty="0">
                <a:latin typeface="TimesNewRoman"/>
              </a:rPr>
              <a:t>= </a:t>
            </a:r>
            <a:r>
              <a:rPr lang="en-US" sz="1800" b="0" i="1" u="none" strike="noStrike" baseline="0" dirty="0">
                <a:latin typeface="TimesNewRoman,Italic"/>
              </a:rPr>
              <a:t>VA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V </a:t>
            </a:r>
            <a:r>
              <a:rPr lang="en-US" sz="1800" b="0" i="0" u="none" strike="noStrike" baseline="0" dirty="0">
                <a:latin typeface="TimesNewRoman"/>
              </a:rPr>
              <a:t>= </a:t>
            </a:r>
            <a:r>
              <a:rPr lang="en-US" sz="1800" b="0" i="1" u="none" strike="noStrike" baseline="0" dirty="0">
                <a:latin typeface="TimesNewRoman,Italic"/>
              </a:rPr>
              <a:t>C</a:t>
            </a:r>
            <a:r>
              <a:rPr lang="en-US" sz="1800" b="0" i="0" u="none" strike="noStrike" baseline="0" dirty="0">
                <a:latin typeface="TimesNewRoman"/>
              </a:rPr>
              <a:t>(2</a:t>
            </a:r>
            <a:r>
              <a:rPr lang="en-US" sz="1800" b="0" i="1" u="none" strike="noStrike" baseline="0" dirty="0">
                <a:latin typeface="TimesNewRoman,Italic"/>
              </a:rPr>
              <a:t>gh</a:t>
            </a:r>
            <a:r>
              <a:rPr lang="en-US" sz="1800" b="0" i="0" u="none" strike="noStrike" baseline="0" dirty="0">
                <a:latin typeface="TimesNewRoman"/>
              </a:rPr>
              <a:t>)</a:t>
            </a:r>
            <a:r>
              <a:rPr lang="en-US" sz="1050" b="0" i="0" u="none" strike="noStrike" baseline="0" dirty="0">
                <a:latin typeface="TimesNewRoman"/>
              </a:rPr>
              <a:t>1/2</a:t>
            </a:r>
          </a:p>
          <a:p>
            <a:pPr algn="l"/>
            <a:endParaRPr lang="en-US" sz="1050" b="0" i="0" u="none" strike="noStrike" baseline="0" dirty="0">
              <a:latin typeface="TimesNewRoman"/>
            </a:endParaRP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V </a:t>
            </a:r>
            <a:r>
              <a:rPr lang="en-US" sz="1050" b="0" i="0" u="none" strike="noStrike" baseline="0" dirty="0">
                <a:latin typeface="TimesNewRoman"/>
              </a:rPr>
              <a:t>A </a:t>
            </a:r>
            <a:r>
              <a:rPr lang="en-US" sz="1800" b="0" i="0" u="none" strike="noStrike" baseline="0" dirty="0">
                <a:latin typeface="TimesNewRoman"/>
              </a:rPr>
              <a:t>= 0.6(2 × 32.2 ft/sec</a:t>
            </a:r>
            <a:r>
              <a:rPr lang="en-US" sz="1050" b="0" i="0" u="none" strike="noStrike" baseline="0" dirty="0">
                <a:latin typeface="TimesNewRoman"/>
              </a:rPr>
              <a:t>2 </a:t>
            </a:r>
            <a:r>
              <a:rPr lang="en-US" sz="1800" b="0" i="0" u="none" strike="noStrike" baseline="0" dirty="0">
                <a:latin typeface="TimesNewRoman"/>
              </a:rPr>
              <a:t>× 8 ft)</a:t>
            </a:r>
            <a:r>
              <a:rPr lang="en-US" sz="1050" b="0" i="0" u="none" strike="noStrike" baseline="0" dirty="0">
                <a:latin typeface="TimesNewRoman"/>
              </a:rPr>
              <a:t>1/2 </a:t>
            </a:r>
            <a:r>
              <a:rPr lang="en-US" sz="1800" b="0" i="0" u="none" strike="noStrike" baseline="0" dirty="0">
                <a:latin typeface="TimesNewRoman"/>
              </a:rPr>
              <a:t>= 13.6 ft/sec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V </a:t>
            </a:r>
            <a:r>
              <a:rPr lang="en-US" sz="1050" b="0" i="0" u="none" strike="noStrike" baseline="0" dirty="0">
                <a:latin typeface="TimesNewRoman"/>
              </a:rPr>
              <a:t>B </a:t>
            </a:r>
            <a:r>
              <a:rPr lang="en-US" sz="1800" b="0" i="0" u="none" strike="noStrike" baseline="0" dirty="0">
                <a:latin typeface="TimesNewRoman"/>
              </a:rPr>
              <a:t>= 0.6(2 × 32.2 ft/sec</a:t>
            </a:r>
            <a:r>
              <a:rPr lang="en-US" sz="1050" b="0" i="0" u="none" strike="noStrike" baseline="0" dirty="0">
                <a:latin typeface="TimesNewRoman"/>
              </a:rPr>
              <a:t>2 </a:t>
            </a:r>
            <a:r>
              <a:rPr lang="en-US" sz="1800" b="0" i="0" u="none" strike="noStrike" baseline="0" dirty="0">
                <a:latin typeface="TimesNewRoman"/>
              </a:rPr>
              <a:t>× 6 ft)</a:t>
            </a:r>
            <a:r>
              <a:rPr lang="en-US" sz="1050" b="0" i="0" u="none" strike="noStrike" baseline="0" dirty="0">
                <a:latin typeface="TimesNewRoman"/>
              </a:rPr>
              <a:t>1/2 </a:t>
            </a:r>
            <a:r>
              <a:rPr lang="en-US" sz="1800" b="0" i="0" u="none" strike="noStrike" baseline="0" dirty="0">
                <a:latin typeface="TimesNewRoman"/>
              </a:rPr>
              <a:t>= 11.8 ft/sec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V </a:t>
            </a:r>
            <a:r>
              <a:rPr lang="en-US" sz="1050" b="0" i="0" u="none" strike="noStrike" baseline="0" dirty="0">
                <a:latin typeface="TimesNewRoman"/>
              </a:rPr>
              <a:t>C </a:t>
            </a:r>
            <a:r>
              <a:rPr lang="en-US" sz="1800" b="0" i="0" u="none" strike="noStrike" baseline="0" dirty="0">
                <a:latin typeface="TimesNewRoman"/>
              </a:rPr>
              <a:t>= 0.6(2 × 32.2 ft/sec</a:t>
            </a:r>
            <a:r>
              <a:rPr lang="en-US" sz="1050" b="0" i="0" u="none" strike="noStrike" baseline="0" dirty="0">
                <a:latin typeface="TimesNewRoman"/>
              </a:rPr>
              <a:t>2 </a:t>
            </a:r>
            <a:r>
              <a:rPr lang="en-US" sz="1800" b="0" i="0" u="none" strike="noStrike" baseline="0" dirty="0">
                <a:latin typeface="TimesNewRoman"/>
              </a:rPr>
              <a:t>× 10 ft)</a:t>
            </a:r>
            <a:r>
              <a:rPr lang="en-US" sz="1050" b="0" i="0" u="none" strike="noStrike" baseline="0" dirty="0">
                <a:latin typeface="TimesNewRoman"/>
              </a:rPr>
              <a:t>1/2 </a:t>
            </a:r>
            <a:r>
              <a:rPr lang="en-US" sz="1800" b="0" i="0" u="none" strike="noStrike" baseline="0" dirty="0">
                <a:latin typeface="TimesNewRoman"/>
              </a:rPr>
              <a:t>=15.2 ft/sec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V </a:t>
            </a:r>
            <a:r>
              <a:rPr lang="en-US" sz="1050" b="0" i="0" u="none" strike="noStrike" baseline="0" dirty="0">
                <a:latin typeface="TimesNewRoman"/>
              </a:rPr>
              <a:t>D </a:t>
            </a:r>
            <a:r>
              <a:rPr lang="en-US" sz="1800" b="0" i="0" u="none" strike="noStrike" baseline="0" dirty="0">
                <a:latin typeface="TimesNewRoman"/>
              </a:rPr>
              <a:t>= 0.6(2 × 32.2 ft/sec</a:t>
            </a:r>
            <a:r>
              <a:rPr lang="en-US" sz="1050" b="0" i="0" u="none" strike="noStrike" baseline="0" dirty="0">
                <a:latin typeface="TimesNewRoman"/>
              </a:rPr>
              <a:t>2 </a:t>
            </a:r>
            <a:r>
              <a:rPr lang="en-US" sz="1800" b="0" i="0" u="none" strike="noStrike" baseline="0" dirty="0">
                <a:latin typeface="TimesNewRoman"/>
              </a:rPr>
              <a:t>× 12 ft)</a:t>
            </a:r>
            <a:r>
              <a:rPr lang="en-US" sz="1050" b="0" i="0" u="none" strike="noStrike" baseline="0" dirty="0">
                <a:latin typeface="TimesNewRoman"/>
              </a:rPr>
              <a:t>1/2 </a:t>
            </a:r>
            <a:r>
              <a:rPr lang="en-US" sz="1800" b="0" i="0" u="none" strike="noStrike" baseline="0" dirty="0">
                <a:latin typeface="TimesNewRoman"/>
              </a:rPr>
              <a:t>= 16.7 ft/sec</a:t>
            </a:r>
          </a:p>
          <a:p>
            <a:pPr algn="l"/>
            <a:endParaRPr lang="en-US" sz="1800" b="0" i="0" u="none" strike="noStrike" baseline="0" dirty="0">
              <a:latin typeface="TimesNewRoman"/>
            </a:endParaRPr>
          </a:p>
          <a:p>
            <a:pPr algn="l"/>
            <a:r>
              <a:rPr lang="en-US" sz="1800" b="1" i="0" u="none" strike="noStrike" baseline="0" dirty="0">
                <a:latin typeface="TimesNewRoman,Bold"/>
              </a:rPr>
              <a:t>THE CORRECT ANSWER IS SHOWN.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155163-69AD-4B77-8150-AABD34B75997}"/>
              </a:ext>
            </a:extLst>
          </p:cNvPr>
          <p:cNvSpPr txBox="1"/>
          <p:nvPr/>
        </p:nvSpPr>
        <p:spPr>
          <a:xfrm>
            <a:off x="2941320" y="2067986"/>
            <a:ext cx="351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186 of FE Handbook</a:t>
            </a:r>
          </a:p>
        </p:txBody>
      </p:sp>
    </p:spTree>
    <p:extLst>
      <p:ext uri="{BB962C8B-B14F-4D97-AF65-F5344CB8AC3E}">
        <p14:creationId xmlns:p14="http://schemas.microsoft.com/office/powerpoint/2010/main" val="701538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72831-FCD2-49DC-8ADA-D292B4EDB4CC}"/>
              </a:ext>
            </a:extLst>
          </p:cNvPr>
          <p:cNvSpPr txBox="1"/>
          <p:nvPr/>
        </p:nvSpPr>
        <p:spPr>
          <a:xfrm>
            <a:off x="838200" y="1245326"/>
            <a:ext cx="83058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,Bold"/>
              </a:rPr>
              <a:t>40. </a:t>
            </a:r>
            <a:r>
              <a:rPr lang="en-US" sz="1800" b="0" i="0" u="none" strike="noStrike" baseline="0" dirty="0">
                <a:latin typeface="TimesNewRoman"/>
              </a:rPr>
              <a:t>A 10-ft-wide rectangular concrete channel is to be built to convey storm water runoff. The channel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grade is 0.2%. The Manning's roughness coefficient </a:t>
            </a:r>
            <a:r>
              <a:rPr lang="en-US" sz="1800" b="0" i="1" u="none" strike="noStrike" baseline="0" dirty="0">
                <a:latin typeface="TimesNewRoman,Italic"/>
              </a:rPr>
              <a:t>n </a:t>
            </a:r>
            <a:r>
              <a:rPr lang="en-US" sz="1800" b="0" i="0" u="none" strike="noStrike" baseline="0" dirty="0">
                <a:latin typeface="TimesNewRoman"/>
              </a:rPr>
              <a:t>is 0.015. If the depth of flow is 2 ft, the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discharge (</a:t>
            </a:r>
            <a:r>
              <a:rPr lang="en-US" sz="1800" b="0" i="0" u="none" strike="noStrike" baseline="0" dirty="0" err="1">
                <a:latin typeface="TimesNewRoman"/>
              </a:rPr>
              <a:t>cfs</a:t>
            </a:r>
            <a:r>
              <a:rPr lang="en-US" sz="1800" b="0" i="0" u="none" strike="noStrike" baseline="0" dirty="0">
                <a:latin typeface="TimesNewRoman"/>
              </a:rPr>
              <a:t>) is most nearly:</a:t>
            </a: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A. 110</a:t>
            </a: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B. 150</a:t>
            </a: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C. 250</a:t>
            </a:r>
          </a:p>
          <a:p>
            <a:pPr algn="l"/>
            <a:r>
              <a:rPr lang="en-US" sz="2400" b="0" i="0" u="none" strike="noStrike" baseline="0" dirty="0">
                <a:latin typeface="Courier"/>
              </a:rPr>
              <a:t>o </a:t>
            </a:r>
            <a:r>
              <a:rPr lang="en-US" sz="1800" b="0" i="0" u="none" strike="noStrike" baseline="0" dirty="0">
                <a:latin typeface="TimesNewRoman"/>
              </a:rPr>
              <a:t>D. 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67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8CB7-7F39-4FA9-9B07-3BB86084741E}"/>
              </a:ext>
            </a:extLst>
          </p:cNvPr>
          <p:cNvSpPr txBox="1"/>
          <p:nvPr/>
        </p:nvSpPr>
        <p:spPr>
          <a:xfrm>
            <a:off x="838200" y="1306175"/>
            <a:ext cx="8969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>
                <a:latin typeface="TimesNewRoman"/>
              </a:rPr>
              <a:t>Refer to the Manning's Equation section in the Fluid Mechanics chapter of the </a:t>
            </a:r>
            <a:r>
              <a:rPr lang="en-US" sz="1800" b="0" i="1" u="none" strike="noStrike" baseline="0">
                <a:latin typeface="TimesNewRoman,Italic"/>
              </a:rPr>
              <a:t>FE Reference</a:t>
            </a:r>
          </a:p>
          <a:p>
            <a:pPr algn="l"/>
            <a:r>
              <a:rPr lang="en-US" sz="1800" b="0" i="1" u="none" strike="noStrike" baseline="0">
                <a:latin typeface="TimesNewRoman,Italic"/>
              </a:rPr>
              <a:t>Handbook</a:t>
            </a:r>
            <a:r>
              <a:rPr lang="en-US" sz="1800" b="0" i="0" u="none" strike="noStrike" baseline="0">
                <a:latin typeface="TimesNewRoman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0850A-E9E0-4EB7-9C34-BD265AE3CB34}"/>
              </a:ext>
            </a:extLst>
          </p:cNvPr>
          <p:cNvSpPr txBox="1"/>
          <p:nvPr/>
        </p:nvSpPr>
        <p:spPr>
          <a:xfrm>
            <a:off x="838200" y="5711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NewRoman,Bold"/>
              </a:rPr>
              <a:t>THE CORRECT ANSWER IS: A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3D1AD4-0B4F-4E11-926C-041A84CF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2524"/>
            <a:ext cx="4116977" cy="3140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6C01DC-AF77-4CEF-A606-51BF93D79B95}"/>
              </a:ext>
            </a:extLst>
          </p:cNvPr>
          <p:cNvSpPr txBox="1"/>
          <p:nvPr/>
        </p:nvSpPr>
        <p:spPr>
          <a:xfrm>
            <a:off x="1943100" y="1041500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185 of FE Handbook</a:t>
            </a:r>
          </a:p>
        </p:txBody>
      </p:sp>
    </p:spTree>
    <p:extLst>
      <p:ext uri="{BB962C8B-B14F-4D97-AF65-F5344CB8AC3E}">
        <p14:creationId xmlns:p14="http://schemas.microsoft.com/office/powerpoint/2010/main" val="594767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5E6FB-BF93-4E6E-A113-0B4C0DFC94FD}"/>
              </a:ext>
            </a:extLst>
          </p:cNvPr>
          <p:cNvSpPr txBox="1"/>
          <p:nvPr/>
        </p:nvSpPr>
        <p:spPr>
          <a:xfrm>
            <a:off x="838199" y="1227798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NewRoman,Bold"/>
              </a:rPr>
              <a:t>41. </a:t>
            </a:r>
            <a:r>
              <a:rPr lang="en-US" sz="1800" b="0" i="0" u="none" strike="noStrike" baseline="0" dirty="0">
                <a:latin typeface="TimesNewRoman"/>
              </a:rPr>
              <a:t>Mark the point on the system curve that shows the head and flow when the two pumps, Pumps A</a:t>
            </a:r>
          </a:p>
          <a:p>
            <a:pPr algn="l"/>
            <a:r>
              <a:rPr lang="en-US" sz="1800" b="0" i="0" u="none" strike="noStrike" baseline="0" dirty="0">
                <a:latin typeface="TimesNewRoman"/>
              </a:rPr>
              <a:t>and Pump B, are working in parallel in the system.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9FB21-B4EF-4DD7-ABAF-3BDE0DD3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24686"/>
            <a:ext cx="5257801" cy="41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80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7AB1F8-3770-435F-B2D8-6DD67E7176BE}"/>
              </a:ext>
            </a:extLst>
          </p:cNvPr>
          <p:cNvSpPr txBox="1"/>
          <p:nvPr/>
        </p:nvSpPr>
        <p:spPr>
          <a:xfrm>
            <a:off x="838200" y="1459418"/>
            <a:ext cx="982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NewRoman"/>
              </a:rPr>
              <a:t>Refer to the Fluid Flow Machinery section in the Fluid Mechanics chapter of the </a:t>
            </a:r>
            <a:r>
              <a:rPr lang="en-US" sz="1800" b="0" i="1" u="none" strike="noStrike" baseline="0" dirty="0">
                <a:latin typeface="TimesNewRoman,Italic"/>
              </a:rPr>
              <a:t>FE Reference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Handbook</a:t>
            </a:r>
            <a:r>
              <a:rPr lang="en-US" sz="1800" b="0" i="0" u="none" strike="noStrike" baseline="0" dirty="0">
                <a:latin typeface="TimesNewRoman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CAE80-85E3-49DC-8081-632F283A759A}"/>
              </a:ext>
            </a:extLst>
          </p:cNvPr>
          <p:cNvSpPr txBox="1"/>
          <p:nvPr/>
        </p:nvSpPr>
        <p:spPr>
          <a:xfrm>
            <a:off x="838200" y="61094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TimesNewRoman,Bold"/>
              </a:rPr>
              <a:t>THE CORRECT ANSWER IS SHOWN ON THE GRAPH.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0686D-F9AC-4360-82B9-EE9DCCFD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5749"/>
            <a:ext cx="5331281" cy="38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94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7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9B034-AA22-4EAB-88A4-DF1C9D15A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30537" r="26440" b="8387"/>
          <a:stretch/>
        </p:blipFill>
        <p:spPr>
          <a:xfrm>
            <a:off x="255639" y="1120877"/>
            <a:ext cx="8239432" cy="59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60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8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8EB64E5-2307-4F63-BA97-352B00E26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09" t="33761" r="22208" b="6423"/>
          <a:stretch/>
        </p:blipFill>
        <p:spPr>
          <a:xfrm>
            <a:off x="1778711" y="1050967"/>
            <a:ext cx="9032723" cy="51122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C401A80-40AE-4454-8FE3-D64880001C11}"/>
                  </a:ext>
                </a:extLst>
              </p14:cNvPr>
              <p14:cNvContentPartPr/>
              <p14:nvPr/>
            </p14:nvContentPartPr>
            <p14:xfrm>
              <a:off x="9977209" y="250083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C401A80-40AE-4454-8FE3-D64880001C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8209" y="24918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05333D-0032-4E95-B939-0AA15886AA42}"/>
                  </a:ext>
                </a:extLst>
              </p14:cNvPr>
              <p14:cNvContentPartPr/>
              <p14:nvPr/>
            </p14:nvContentPartPr>
            <p14:xfrm>
              <a:off x="4437169" y="3697835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05333D-0032-4E95-B939-0AA15886AA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8529" y="36888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DBBB5D-7F28-4E75-9AD5-7C363CA504DA}"/>
                  </a:ext>
                </a:extLst>
              </p14:cNvPr>
              <p14:cNvContentPartPr/>
              <p14:nvPr/>
            </p14:nvContentPartPr>
            <p14:xfrm>
              <a:off x="10367016" y="1351810"/>
              <a:ext cx="131040" cy="270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DBBB5D-7F28-4E75-9AD5-7C363CA504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49016" y="1334170"/>
                <a:ext cx="16668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510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9D620-52C8-44B5-A54B-325A411D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04" t="30985" r="26479" b="7428"/>
          <a:stretch/>
        </p:blipFill>
        <p:spPr>
          <a:xfrm>
            <a:off x="7594207" y="3660597"/>
            <a:ext cx="4423621" cy="319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31C756-A853-4FDB-8C1F-978F8B96B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04" t="22222" r="27125" b="11239"/>
          <a:stretch/>
        </p:blipFill>
        <p:spPr>
          <a:xfrm>
            <a:off x="7638613" y="229424"/>
            <a:ext cx="4334807" cy="3431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691E50-D520-4A8E-9C4D-315BF8BC3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74" t="25142" r="26193" b="7176"/>
          <a:stretch/>
        </p:blipFill>
        <p:spPr>
          <a:xfrm>
            <a:off x="452846" y="1339762"/>
            <a:ext cx="5930538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28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</p:spTree>
    <p:extLst>
      <p:ext uri="{BB962C8B-B14F-4D97-AF65-F5344CB8AC3E}">
        <p14:creationId xmlns:p14="http://schemas.microsoft.com/office/powerpoint/2010/main" val="1292212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50377-8E39-45B5-9DFE-F0F7D430E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88" t="26540" r="26264" b="10731"/>
          <a:stretch/>
        </p:blipFill>
        <p:spPr>
          <a:xfrm>
            <a:off x="200297" y="1086393"/>
            <a:ext cx="5895703" cy="4302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4BE47-A8A3-4953-9C7B-63421EF65A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17" t="19683" r="28272" b="13778"/>
          <a:stretch/>
        </p:blipFill>
        <p:spPr>
          <a:xfrm>
            <a:off x="7579282" y="0"/>
            <a:ext cx="4612718" cy="3718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3D53B5-584F-4E21-8401-10AFFE158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80" t="28064" r="32575" b="42094"/>
          <a:stretch/>
        </p:blipFill>
        <p:spPr>
          <a:xfrm>
            <a:off x="5794828" y="3636551"/>
            <a:ext cx="4972594" cy="20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5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0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24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10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94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34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87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55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9C2F77E-22D0-4F8A-ABD3-9F0C134B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55" t="30336" r="35886" b="4954"/>
          <a:stretch/>
        </p:blipFill>
        <p:spPr>
          <a:xfrm>
            <a:off x="1985817" y="1702966"/>
            <a:ext cx="6741323" cy="51364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270D2A-5F03-4CAA-AA7D-4B94B7F42AB2}"/>
                  </a:ext>
                </a:extLst>
              </p14:cNvPr>
              <p14:cNvContentPartPr/>
              <p14:nvPr/>
            </p14:nvContentPartPr>
            <p14:xfrm>
              <a:off x="3809820" y="4340210"/>
              <a:ext cx="270360" cy="18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270D2A-5F03-4CAA-AA7D-4B94B7F42A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20" y="4331570"/>
                <a:ext cx="2880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8D35A38-45BF-4290-A634-14EE288C0880}"/>
                  </a:ext>
                </a:extLst>
              </p14:cNvPr>
              <p14:cNvContentPartPr/>
              <p14:nvPr/>
            </p14:nvContentPartPr>
            <p14:xfrm>
              <a:off x="5397420" y="4148690"/>
              <a:ext cx="230760" cy="207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D35A38-45BF-4290-A634-14EE288C08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8420" y="4139690"/>
                <a:ext cx="2484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7B59EE-3CD4-450B-A6E3-A61A17048A4B}"/>
                  </a:ext>
                </a:extLst>
              </p14:cNvPr>
              <p14:cNvContentPartPr/>
              <p14:nvPr/>
            </p14:nvContentPartPr>
            <p14:xfrm>
              <a:off x="4870380" y="4106570"/>
              <a:ext cx="174600" cy="97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7B59EE-3CD4-450B-A6E3-A61A17048A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1380" y="4097570"/>
                <a:ext cx="1922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6D0CADF-907B-4B1C-A135-90513DDCF14D}"/>
                  </a:ext>
                </a:extLst>
              </p14:cNvPr>
              <p14:cNvContentPartPr/>
              <p14:nvPr/>
            </p14:nvContentPartPr>
            <p14:xfrm>
              <a:off x="7683420" y="332069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6D0CADF-907B-4B1C-A135-90513DDCF1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4420" y="33120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761A431-6F84-40AA-B217-86F9B1605360}"/>
              </a:ext>
            </a:extLst>
          </p:cNvPr>
          <p:cNvSpPr txBox="1"/>
          <p:nvPr/>
        </p:nvSpPr>
        <p:spPr>
          <a:xfrm>
            <a:off x="7264400" y="2730500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0" i="0" u="none" strike="noStrike" baseline="0" dirty="0">
                <a:solidFill>
                  <a:srgbClr val="241F1F"/>
                </a:solidFill>
                <a:latin typeface="TimesNewRomanPSMT"/>
              </a:rPr>
              <a:t>newton (N) 1 kg</a:t>
            </a:r>
            <a:r>
              <a:rPr lang="pt-BR" sz="1800" b="0" i="0" u="none" strike="noStrike" baseline="0" dirty="0">
                <a:solidFill>
                  <a:srgbClr val="241F1F"/>
                </a:solidFill>
                <a:latin typeface="SymbolMT"/>
              </a:rPr>
              <a:t>•</a:t>
            </a:r>
            <a:r>
              <a:rPr lang="pt-BR" sz="1800" b="0" i="0" u="none" strike="noStrike" baseline="0" dirty="0">
                <a:solidFill>
                  <a:srgbClr val="241F1F"/>
                </a:solidFill>
                <a:latin typeface="TimesNewRomanPSMT"/>
              </a:rPr>
              <a:t>m/s2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FC8F48A-FF31-44F3-A0D1-36A8F7219BEF}"/>
                  </a:ext>
                </a:extLst>
              </p14:cNvPr>
              <p14:cNvContentPartPr/>
              <p14:nvPr/>
            </p14:nvContentPartPr>
            <p14:xfrm>
              <a:off x="3790380" y="4063730"/>
              <a:ext cx="180360" cy="2401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FC8F48A-FF31-44F3-A0D1-36A8F7219B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2740" y="4045730"/>
                <a:ext cx="2160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787EB98-119D-46C9-B59E-196DC8E60038}"/>
                  </a:ext>
                </a:extLst>
              </p14:cNvPr>
              <p14:cNvContentPartPr/>
              <p14:nvPr/>
            </p14:nvContentPartPr>
            <p14:xfrm>
              <a:off x="6114540" y="4146530"/>
              <a:ext cx="199800" cy="238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787EB98-119D-46C9-B59E-196DC8E600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96900" y="4128530"/>
                <a:ext cx="2354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288E9C-2526-4AE6-8B5B-275B2A59B793}"/>
                  </a:ext>
                </a:extLst>
              </p14:cNvPr>
              <p14:cNvContentPartPr/>
              <p14:nvPr/>
            </p14:nvContentPartPr>
            <p14:xfrm>
              <a:off x="4742940" y="4296290"/>
              <a:ext cx="282960" cy="199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288E9C-2526-4AE6-8B5B-275B2A59B79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25300" y="4278650"/>
                <a:ext cx="3186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846C76-7C4F-47DD-A3B6-1D751CB31949}"/>
                  </a:ext>
                </a:extLst>
              </p14:cNvPr>
              <p14:cNvContentPartPr/>
              <p14:nvPr/>
            </p14:nvContentPartPr>
            <p14:xfrm>
              <a:off x="3797220" y="409541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846C76-7C4F-47DD-A3B6-1D751CB3194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79220" y="407741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606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3F3B3B8-60DA-458D-9DB8-38BE0868C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6" t="32829" r="22416" b="21510"/>
          <a:stretch/>
        </p:blipFill>
        <p:spPr>
          <a:xfrm>
            <a:off x="1500996" y="1459418"/>
            <a:ext cx="7427344" cy="31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8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15287C-59E5-42CF-A8D8-BD7D84802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3" t="32704" r="20356" b="2264"/>
          <a:stretch/>
        </p:blipFill>
        <p:spPr>
          <a:xfrm>
            <a:off x="1232572" y="1199071"/>
            <a:ext cx="7617125" cy="4459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47E80-D2A8-4F6C-9B00-03F5A7E29F5F}"/>
              </a:ext>
            </a:extLst>
          </p:cNvPr>
          <p:cNvSpPr txBox="1"/>
          <p:nvPr/>
        </p:nvSpPr>
        <p:spPr>
          <a:xfrm>
            <a:off x="5105399" y="4175761"/>
            <a:ext cx="496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0" i="0" u="none" strike="noStrike" baseline="0" dirty="0">
                <a:solidFill>
                  <a:srgbClr val="241F1F"/>
                </a:solidFill>
                <a:latin typeface="SymbolMT"/>
              </a:rPr>
              <a:t>τ</a:t>
            </a:r>
            <a:r>
              <a:rPr lang="en-US" sz="1800" b="0" i="1" u="none" strike="noStrike" baseline="0" dirty="0">
                <a:solidFill>
                  <a:srgbClr val="241F1F"/>
                </a:solidFill>
                <a:latin typeface="TimesNewRomanPS-ItalicMT"/>
              </a:rPr>
              <a:t> 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= </a:t>
            </a:r>
            <a:r>
              <a:rPr lang="el-GR" sz="1800" b="0" i="0" u="none" strike="noStrike" baseline="0" dirty="0">
                <a:solidFill>
                  <a:srgbClr val="241F1F"/>
                </a:solidFill>
                <a:latin typeface="SymbolMT"/>
              </a:rPr>
              <a:t>μ</a:t>
            </a:r>
            <a:r>
              <a:rPr lang="el-GR" sz="1800" b="0" i="0" u="none" strike="noStrike" baseline="0" dirty="0">
                <a:solidFill>
                  <a:srgbClr val="241F1F"/>
                </a:solidFill>
                <a:latin typeface="TimesNewRomanPSMT"/>
              </a:rPr>
              <a:t>(</a:t>
            </a:r>
            <a:r>
              <a:rPr lang="en-US" sz="1800" b="0" i="1" u="none" strike="noStrike" baseline="0" dirty="0">
                <a:solidFill>
                  <a:srgbClr val="241F1F"/>
                </a:solidFill>
                <a:latin typeface="TimesNewRomanPS-ItalicMT"/>
              </a:rPr>
              <a:t>d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v</a:t>
            </a:r>
            <a:r>
              <a:rPr lang="en-US" sz="1800" b="1" i="0" u="none" strike="noStrike" baseline="0" dirty="0">
                <a:solidFill>
                  <a:srgbClr val="241F1F"/>
                </a:solidFill>
                <a:latin typeface="TimesNewRomanPS-BoldMT"/>
              </a:rPr>
              <a:t>/</a:t>
            </a:r>
            <a:r>
              <a:rPr lang="en-US" sz="1800" b="0" i="1" u="none" strike="noStrike" baseline="0" dirty="0" err="1">
                <a:solidFill>
                  <a:srgbClr val="241F1F"/>
                </a:solidFill>
                <a:latin typeface="TimesNewRomanPS-ItalicMT"/>
              </a:rPr>
              <a:t>dy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) on </a:t>
            </a:r>
            <a:r>
              <a:rPr lang="en-US" dirty="0"/>
              <a:t>page 177 of FE Handbook</a:t>
            </a:r>
          </a:p>
        </p:txBody>
      </p:sp>
    </p:spTree>
    <p:extLst>
      <p:ext uri="{BB962C8B-B14F-4D97-AF65-F5344CB8AC3E}">
        <p14:creationId xmlns:p14="http://schemas.microsoft.com/office/powerpoint/2010/main" val="168438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22B35DA-C9A2-445A-9205-5ADE22766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3" t="33081" r="18722" b="15850"/>
          <a:stretch/>
        </p:blipFill>
        <p:spPr>
          <a:xfrm>
            <a:off x="1268082" y="1552755"/>
            <a:ext cx="7901797" cy="35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8736C6-776D-44B3-AB15-F4D1B4B59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6" t="30063" r="22558" b="7170"/>
          <a:stretch/>
        </p:blipFill>
        <p:spPr>
          <a:xfrm>
            <a:off x="1302587" y="1561380"/>
            <a:ext cx="9943179" cy="55252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54C501-F7DD-4E54-B630-71F361D7C55F}"/>
                  </a:ext>
                </a:extLst>
              </p14:cNvPr>
              <p14:cNvContentPartPr/>
              <p14:nvPr/>
            </p14:nvContentPartPr>
            <p14:xfrm>
              <a:off x="7340150" y="4157190"/>
              <a:ext cx="297000" cy="21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54C501-F7DD-4E54-B630-71F361D7C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1510" y="4148190"/>
                <a:ext cx="314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859DC4-6C8C-4135-8B69-10DF21CADF30}"/>
                  </a:ext>
                </a:extLst>
              </p14:cNvPr>
              <p14:cNvContentPartPr/>
              <p14:nvPr/>
            </p14:nvContentPartPr>
            <p14:xfrm>
              <a:off x="8159510" y="3838950"/>
              <a:ext cx="302400" cy="7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859DC4-6C8C-4135-8B69-10DF21CADF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0870" y="3829950"/>
                <a:ext cx="3200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6184C1-1E00-4C46-99D5-CB7098132D9E}"/>
                  </a:ext>
                </a:extLst>
              </p14:cNvPr>
              <p14:cNvContentPartPr/>
              <p14:nvPr/>
            </p14:nvContentPartPr>
            <p14:xfrm>
              <a:off x="8946830" y="3913470"/>
              <a:ext cx="236880" cy="150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6184C1-1E00-4C46-99D5-CB7098132D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37830" y="3904830"/>
                <a:ext cx="254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2EDA29-BD52-4DD0-8DB2-F48C889E4AA7}"/>
                  </a:ext>
                </a:extLst>
              </p14:cNvPr>
              <p14:cNvContentPartPr/>
              <p14:nvPr/>
            </p14:nvContentPartPr>
            <p14:xfrm>
              <a:off x="7041710" y="4495230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2EDA29-BD52-4DD0-8DB2-F48C889E4A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3070" y="448659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62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886A38-CAD8-42CD-814E-2A44C52B8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33395" r="16916" b="16697"/>
          <a:stretch/>
        </p:blipFill>
        <p:spPr>
          <a:xfrm>
            <a:off x="1845577" y="2290194"/>
            <a:ext cx="8268241" cy="34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799</Words>
  <Application>Microsoft Office PowerPoint</Application>
  <PresentationFormat>Widescreen</PresentationFormat>
  <Paragraphs>114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Courier</vt:lpstr>
      <vt:lpstr>SymbolMT</vt:lpstr>
      <vt:lpstr>TimesNewRoman</vt:lpstr>
      <vt:lpstr>TimesNewRoman,Bold</vt:lpstr>
      <vt:lpstr>TimesNewRoman,Italic</vt:lpstr>
      <vt:lpstr>TimesNewRomanPS-BoldMT</vt:lpstr>
      <vt:lpstr>TimesNewRomanPS-ItalicMT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carlberg</dc:creator>
  <cp:lastModifiedBy>brad carlberg</cp:lastModifiedBy>
  <cp:revision>193</cp:revision>
  <dcterms:created xsi:type="dcterms:W3CDTF">2020-12-09T20:42:51Z</dcterms:created>
  <dcterms:modified xsi:type="dcterms:W3CDTF">2021-01-13T02:01:15Z</dcterms:modified>
</cp:coreProperties>
</file>