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8" r:id="rId3"/>
    <p:sldId id="285" r:id="rId4"/>
    <p:sldId id="279" r:id="rId5"/>
    <p:sldId id="286" r:id="rId6"/>
    <p:sldId id="280" r:id="rId7"/>
    <p:sldId id="281" r:id="rId8"/>
    <p:sldId id="287" r:id="rId9"/>
    <p:sldId id="288" r:id="rId10"/>
    <p:sldId id="282" r:id="rId11"/>
    <p:sldId id="283" r:id="rId12"/>
    <p:sldId id="289" r:id="rId13"/>
    <p:sldId id="274" r:id="rId14"/>
    <p:sldId id="290" r:id="rId15"/>
    <p:sldId id="275" r:id="rId16"/>
    <p:sldId id="291" r:id="rId17"/>
    <p:sldId id="276" r:id="rId18"/>
    <p:sldId id="292" r:id="rId19"/>
    <p:sldId id="293" r:id="rId20"/>
    <p:sldId id="277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23:31:34.7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1,'6'2,"1"0,-1 0,0 1,0 0,0 0,0 1,8 6,-1 1,0 2,0 0,-2 0,1 1,15 27,1-1,16 16,-13-17,31 52,-46-67,1 0,29 30,15 21,-45-54,-1-5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23:32:01.3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0 383,'3'-1,"-1"0,1 0,-1-1,0 1,1-1,-1 0,0 0,0 0,0 0,0 0,0 0,2-4,10-10,166-119,-161 124,1 0,39-14,-8 4,-31 14,0 0,1 1,39-5,-11 1,-29 5,0-2,-1 0,-1-1,1 0,-1-2,0 0,16-14,-10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23:31:36.3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0,'9'2,"-1"-1,0 1,0 0,0 1,0 0,0 0,0 1,-1 0,10 6,9 4,57 35,-56-31,1-2,36 16,-54-29,-1 1,-1-1,1 2,0-1,-1 1,0 1,0-1,-1 1,1 1,-1-1,-1 1,9 11,88 115,-91-117,6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23:31:39.4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1,'18'0,"-2"0,1 0,23 4,-34-2,0-1,0 1,0 0,0 0,0 1,0 0,-1 0,1 0,8 8,213 204,-173-162,-43-40,-1 1,0 0,-1 0,11 22,16 24,-5-11,-18-26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23:31:41.77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0,'5'0,"7"5,6 2,0 4,2 1,-2 3,0-1,-2 2,1-2,-3 3,-3 2,1-1,-1 1,2-3,0 1,1 3,5-3,-2-3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23:31:45.3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1,'5'1,"-1"1,1 0,-1 0,0 0,1 1,-1-1,0 1,-1 0,7 6,11 7,18 17,-13-9,-16-15,0 1,-1 0,0 0,10 15,16 20,-19-27,19 30,-25-33,1 0,0-1,0 0,17 13,-14-16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23:31:47.2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0,'9'1,"-1"0,1 0,-1 1,0 0,1 0,-1 1,0 0,0 0,7 5,13 8,27 22,-32-22,-4-1,0 1,20 23,-22-22,0-1,32 24,-30-27,-2 1,1 1,16 18,-20-16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23:31:52.40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1,'2'0,"1"1,0-1,0 1,0 0,-1 0,1 0,0 0,-1 0,1 1,-1-1,0 1,1 0,-1-1,0 1,0 0,0 0,0 1,0-1,-1 0,3 5,5 8,-1 0,9 23,-2-6,-3-8,61 109,-64-116,-1 0,11 35,-13-35,0 0,1-1,12 22,-6-20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23:31:54.5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1,'5'0,"-1"0,1 1,-1-1,1 1,-1 1,1-1,-1 1,0-1,1 1,-1 0,0 1,0-1,7 7,1 2,0 0,16 22,3 3,-17-20,-1 0,0 1,19 36,11 16,-5-27,-30-34,0 1,0-1,-1 1,11 16,102 179,-109-186,-2-2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7T23:31:58.8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1 331,'4'-1,"0"1,0-1,0 0,0 0,0 0,6-3,15-5,38-5,82-14,-123 23,0 0,31-12,-34 10,0 1,0 0,34-4,-20 5,0-2,0-2,-1 0,48-22,36-12,-63 26,42-11,-85 25,0-1,0 1,0-2,0 1,-1-1,1-1,-1 0,12-10,-4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B06B-DFAD-4A0E-811E-80A221DAF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15B17-3307-4754-B126-A49DF2774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7BED8-56FC-4A31-843B-F5CC407F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362D-FB57-4372-9E4B-1B1E91E5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37B1D-4D62-4BFB-A331-7A92F5F1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0BE3-62B4-4BBE-9780-0760DC22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75614-2841-42BC-B268-1A55C0EAF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CC61-8B4B-4308-903F-311325D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E59B-650B-48C5-B30B-2CDC6E8C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2A595-6EE4-4022-934C-F49016E5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3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FF94B0-A11B-4558-A20D-D22583D53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E26F3-8EF8-4C4C-AE11-E81C0624B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67927-D264-4E64-8694-E3E26348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5957A-BCEE-4F3E-9E96-D10E1A45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D6B0A-583C-44D7-AF5B-DACB2F1E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D461-732D-45D0-B0E6-98B1F7B3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C941-DD51-4386-88A4-D5C96E1D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11498-6036-44B9-9DEF-F352572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13AA-5ADC-4EAF-B082-564817C5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FAB4-31B6-4962-9D2B-B34E88664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7D70-8793-4934-895A-6D00161E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16F9E-F548-4B86-A64F-42E09F64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5E603-6BC7-4904-A282-3BF44A84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995FC-C7B5-46FF-ABED-E6ADF91C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EB136-CEA1-4F38-BF89-1A34BA2A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F4AE-0C8D-49B8-976D-2C1C4F69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F9FA-FA47-43D9-B15D-358E98348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A2C6B-580A-4D45-A034-E30CD08E8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4462B-08CC-42DF-9B06-66216939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7F643-C63B-4021-B496-0FC41FFD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CD4A5-BFDC-494E-B7CA-BAE47739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4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76F-F713-4518-8F09-ABF187AE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C8C8D-C92A-45BD-8306-E6BC74811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56935-EFCF-4E64-86A8-5F329389F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66306-7DF1-482F-A12E-1A6D65547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105E3-F3C5-4D85-8D42-B6FE14F2D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F333CE-1F69-4370-9840-5069735F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7D964-0BBF-4E33-A6D8-C25475B3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D5E5E7-346D-4279-93FB-6880DAAE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5CF8-10E2-4C4C-B8B9-1FF33F78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E9C93-9F79-4400-9F97-BC39DD1D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7B5FA-6C59-4CB9-8A5B-8065522C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1E7EC-2B97-47E9-A48B-01B5ACAA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1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C03107-4FC1-49C7-B442-0932E668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720E4-E0F5-428A-9B9E-F85BCEC7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F73BF-5FC1-47C7-893B-8F1BBCE4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EBE9-D2D3-41E6-AF07-333759B9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E971-03C4-4AC1-A58F-6DC73BFBA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84F28-0D37-4823-B25B-3DC6F5B39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0B42C-F57F-4A76-AF48-109988EF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7FA39-131E-4B19-8E5E-65507F68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25B63-D42E-4D44-AEAB-A619D6D0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4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B402-182A-4AB0-82A9-352F896C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FA559-8B4A-4515-81CA-37E8D19FA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ADD15-FDF2-44A0-9BFB-7C4159F56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E75F-147A-4FB6-975E-8CEF58A0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65CBF-28DC-497E-829A-67353B00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60608-48A2-4D7E-8086-7A333B3E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CBD8A-5ED5-4826-96A4-7D1D5C7F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A26A5-2AD7-4196-A7B5-0483A204D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0E006-7A80-4BBF-A4C6-066DD4B9C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CCDD-D63E-4D54-88B6-0B37801751FB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88BA0-59B7-4659-8008-1580BCBFE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9A81-5489-47C9-A5F9-0C8A7C35A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2FF02-45A8-434F-852A-4D6944C8C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4.png"/><Relationship Id="rId18" Type="http://schemas.openxmlformats.org/officeDocument/2006/relationships/customXml" Target="../ink/ink8.xml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customXml" Target="../ink/ink5.xml"/><Relationship Id="rId17" Type="http://schemas.openxmlformats.org/officeDocument/2006/relationships/image" Target="../media/image26.png"/><Relationship Id="rId2" Type="http://schemas.openxmlformats.org/officeDocument/2006/relationships/image" Target="../media/image18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customXml" Target="../ink/ink4.xml"/><Relationship Id="rId19" Type="http://schemas.openxmlformats.org/officeDocument/2006/relationships/image" Target="../media/image27.png"/><Relationship Id="rId4" Type="http://schemas.openxmlformats.org/officeDocument/2006/relationships/customXml" Target="../ink/ink1.xml"/><Relationship Id="rId9" Type="http://schemas.openxmlformats.org/officeDocument/2006/relationships/image" Target="../media/image22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55A0A-7DD8-4BC5-9AB3-509E2507F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2" t="30857" r="35084" b="48063"/>
          <a:stretch/>
        </p:blipFill>
        <p:spPr>
          <a:xfrm>
            <a:off x="613629" y="1326611"/>
            <a:ext cx="9096428" cy="210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7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D65A5-E00E-4F2E-B2A6-1A60423C4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278" y="517471"/>
            <a:ext cx="6272980" cy="58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1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</p:spTree>
    <p:extLst>
      <p:ext uri="{BB962C8B-B14F-4D97-AF65-F5344CB8AC3E}">
        <p14:creationId xmlns:p14="http://schemas.microsoft.com/office/powerpoint/2010/main" val="97384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A2CFC-456A-47EA-9E49-FAC3D6D4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298" y="3969250"/>
            <a:ext cx="5094943" cy="2786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B1F9B-6B1B-472E-84C8-9798378B9C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999"/>
          <a:stretch/>
        </p:blipFill>
        <p:spPr>
          <a:xfrm>
            <a:off x="1478143" y="2547598"/>
            <a:ext cx="5128839" cy="2815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EA273A-0D44-44CA-83FE-AB8773695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14"/>
          <a:stretch/>
        </p:blipFill>
        <p:spPr>
          <a:xfrm>
            <a:off x="7063161" y="133855"/>
            <a:ext cx="5128839" cy="37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2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71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1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213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364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38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23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589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1A477F-BCA3-4E57-A1BB-F7F4D3D62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44" t="39426" r="21421" b="18267"/>
          <a:stretch/>
        </p:blipFill>
        <p:spPr>
          <a:xfrm>
            <a:off x="3358137" y="0"/>
            <a:ext cx="5475725" cy="2372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DCED2-9D19-4C87-9F3A-E2FB8D6A3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1" t="50668" r="39284" b="17563"/>
          <a:stretch/>
        </p:blipFill>
        <p:spPr>
          <a:xfrm>
            <a:off x="3672885" y="3984887"/>
            <a:ext cx="3934308" cy="1873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A10A78-B9AB-40FE-83D2-CA49946813A3}"/>
              </a:ext>
            </a:extLst>
          </p:cNvPr>
          <p:cNvSpPr txBox="1"/>
          <p:nvPr/>
        </p:nvSpPr>
        <p:spPr>
          <a:xfrm>
            <a:off x="3672885" y="2372685"/>
            <a:ext cx="369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i="0" u="none" strike="noStrike" baseline="0" dirty="0">
                <a:solidFill>
                  <a:srgbClr val="241F1F"/>
                </a:solidFill>
                <a:latin typeface="Calibri-Bold"/>
              </a:rPr>
              <a:t>Basic Heat-Transfer Rate Equations Conduction</a:t>
            </a:r>
          </a:p>
          <a:p>
            <a:pPr algn="l"/>
            <a:r>
              <a:rPr lang="en-US" sz="1200" b="0" i="0" u="none" strike="noStrike" baseline="0" dirty="0">
                <a:solidFill>
                  <a:srgbClr val="241F1F"/>
                </a:solidFill>
                <a:latin typeface="TimesNewRomanPSMT"/>
              </a:rPr>
              <a:t>Fourier's Law of Conduction </a:t>
            </a:r>
            <a:r>
              <a:rPr lang="en-US" sz="1200" dirty="0">
                <a:solidFill>
                  <a:srgbClr val="241F1F"/>
                </a:solidFill>
                <a:latin typeface="TimesNewRomanPSMT"/>
              </a:rPr>
              <a:t>Page 204 of FE Handbook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EF5C3-C87A-4FB0-8395-B367EFD7CE44}"/>
              </a:ext>
            </a:extLst>
          </p:cNvPr>
          <p:cNvSpPr txBox="1"/>
          <p:nvPr/>
        </p:nvSpPr>
        <p:spPr>
          <a:xfrm>
            <a:off x="3960479" y="3185330"/>
            <a:ext cx="2135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0" u="none" strike="noStrike" baseline="0" dirty="0">
                <a:solidFill>
                  <a:srgbClr val="241F1F"/>
                </a:solidFill>
                <a:latin typeface="Calibri-Bold"/>
              </a:rPr>
              <a:t>Conduction Through a Plane Wall</a:t>
            </a:r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D28C02-392C-4F8A-B73C-990A63D4B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394" y="3426149"/>
            <a:ext cx="1186079" cy="4215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6ECCA6-45F9-46F8-833F-E2AA147DD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002" y="2780227"/>
            <a:ext cx="1149286" cy="4051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3CCDA8-FEA2-4151-BDBA-2955E408A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062" y="2976494"/>
            <a:ext cx="1303764" cy="1313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9CDDCD-9811-4C1A-B52B-0CEA09105A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21" t="40860" r="21177" b="39899"/>
          <a:stretch/>
        </p:blipFill>
        <p:spPr>
          <a:xfrm>
            <a:off x="7372062" y="1935348"/>
            <a:ext cx="1660667" cy="113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26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43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</p:spTree>
    <p:extLst>
      <p:ext uri="{BB962C8B-B14F-4D97-AF65-F5344CB8AC3E}">
        <p14:creationId xmlns:p14="http://schemas.microsoft.com/office/powerpoint/2010/main" val="2244342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</a:t>
            </a:r>
          </a:p>
        </p:txBody>
      </p:sp>
    </p:spTree>
    <p:extLst>
      <p:ext uri="{BB962C8B-B14F-4D97-AF65-F5344CB8AC3E}">
        <p14:creationId xmlns:p14="http://schemas.microsoft.com/office/powerpoint/2010/main" val="1436802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692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401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03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508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620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94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5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E9F27-80F5-4830-9CEF-FB1321E0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25" r="27985" b="40699"/>
          <a:stretch/>
        </p:blipFill>
        <p:spPr>
          <a:xfrm>
            <a:off x="502783" y="1332411"/>
            <a:ext cx="8745719" cy="37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10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95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</p:spTree>
    <p:extLst>
      <p:ext uri="{BB962C8B-B14F-4D97-AF65-F5344CB8AC3E}">
        <p14:creationId xmlns:p14="http://schemas.microsoft.com/office/powerpoint/2010/main" val="395814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6</a:t>
            </a:r>
          </a:p>
        </p:txBody>
      </p:sp>
    </p:spTree>
    <p:extLst>
      <p:ext uri="{BB962C8B-B14F-4D97-AF65-F5344CB8AC3E}">
        <p14:creationId xmlns:p14="http://schemas.microsoft.com/office/powerpoint/2010/main" val="1076205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5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FBB15A-9B5C-4FD2-B1BF-DFFA90586006}"/>
              </a:ext>
            </a:extLst>
          </p:cNvPr>
          <p:cNvCxnSpPr/>
          <p:nvPr/>
        </p:nvCxnSpPr>
        <p:spPr>
          <a:xfrm>
            <a:off x="1985818" y="4414982"/>
            <a:ext cx="48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50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53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648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9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3528E5-0AC2-4040-9621-A3CFBAA8015D}"/>
              </a:ext>
            </a:extLst>
          </p:cNvPr>
          <p:cNvCxnSpPr/>
          <p:nvPr/>
        </p:nvCxnSpPr>
        <p:spPr>
          <a:xfrm>
            <a:off x="2096655" y="4147127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097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76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5FC9B-6AC8-4982-B42D-077865F65D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25" t="19301" r="30639" b="56064"/>
          <a:stretch/>
        </p:blipFill>
        <p:spPr>
          <a:xfrm>
            <a:off x="3940627" y="133855"/>
            <a:ext cx="2333898" cy="1367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2CFB5-268F-4BB8-B064-422BB7EE8A3C}"/>
              </a:ext>
            </a:extLst>
          </p:cNvPr>
          <p:cNvSpPr txBox="1"/>
          <p:nvPr/>
        </p:nvSpPr>
        <p:spPr>
          <a:xfrm>
            <a:off x="6361609" y="956571"/>
            <a:ext cx="312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page 248 of FE Handbook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42477F-5D2A-471F-9041-7BFA2EA913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29" t="42515" r="7548" b="36762"/>
          <a:stretch/>
        </p:blipFill>
        <p:spPr>
          <a:xfrm>
            <a:off x="4066902" y="1351866"/>
            <a:ext cx="4990011" cy="1176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7263E4-CC0F-4BB8-A186-E9AD5BF9435B}"/>
              </a:ext>
            </a:extLst>
          </p:cNvPr>
          <p:cNvSpPr txBox="1"/>
          <p:nvPr/>
        </p:nvSpPr>
        <p:spPr>
          <a:xfrm>
            <a:off x="4066902" y="2381038"/>
            <a:ext cx="728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41F1F"/>
                </a:solidFill>
                <a:latin typeface="TimesNewRomanPSMT"/>
              </a:rPr>
              <a:t>Turbulent Flow in Circular Tubes</a:t>
            </a:r>
            <a:r>
              <a:rPr lang="en-US" sz="1800" b="0" i="0" u="none" strike="noStrike" baseline="0" dirty="0">
                <a:solidFill>
                  <a:srgbClr val="241F1F"/>
                </a:solidFill>
                <a:latin typeface="TimesNewRomanPSMT"/>
              </a:rPr>
              <a:t> (Dittus-Boelter Equation) </a:t>
            </a:r>
            <a:r>
              <a:rPr lang="en-US" sz="1400" dirty="0"/>
              <a:t>n page 211 of FE Handbook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40C7A-BD4E-4C60-985D-4A7AC70945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44" t="42515" r="7334" b="25079"/>
          <a:stretch/>
        </p:blipFill>
        <p:spPr>
          <a:xfrm>
            <a:off x="4275907" y="2694544"/>
            <a:ext cx="4990011" cy="18402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BD399-78EF-4EC1-814A-85FDF460C8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546" t="37714" r="9556" b="23937"/>
          <a:stretch/>
        </p:blipFill>
        <p:spPr>
          <a:xfrm>
            <a:off x="4275907" y="5091517"/>
            <a:ext cx="3997236" cy="1845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4D9546-3591-4927-B81E-EF3D2C1868DE}"/>
              </a:ext>
            </a:extLst>
          </p:cNvPr>
          <p:cNvSpPr txBox="1"/>
          <p:nvPr/>
        </p:nvSpPr>
        <p:spPr>
          <a:xfrm>
            <a:off x="4275906" y="4744567"/>
            <a:ext cx="6677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Flow Over a Sphere of Diameter, D on page 210 of the FE Handbook:</a:t>
            </a:r>
          </a:p>
        </p:txBody>
      </p:sp>
    </p:spTree>
    <p:extLst>
      <p:ext uri="{BB962C8B-B14F-4D97-AF65-F5344CB8AC3E}">
        <p14:creationId xmlns:p14="http://schemas.microsoft.com/office/powerpoint/2010/main" val="703606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A1313C-E4C2-47C0-8F03-C0B63C4CCE91}"/>
              </a:ext>
            </a:extLst>
          </p:cNvPr>
          <p:cNvCxnSpPr/>
          <p:nvPr/>
        </p:nvCxnSpPr>
        <p:spPr>
          <a:xfrm>
            <a:off x="2078182" y="4682836"/>
            <a:ext cx="424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1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B81B1D-A14B-4A68-B1CE-9CED557A1448}"/>
              </a:ext>
            </a:extLst>
          </p:cNvPr>
          <p:cNvCxnSpPr/>
          <p:nvPr/>
        </p:nvCxnSpPr>
        <p:spPr>
          <a:xfrm>
            <a:off x="2604655" y="3860800"/>
            <a:ext cx="415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2E71567-A889-4AD8-81FB-210571777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2" t="18031" r="10632" b="28254"/>
          <a:stretch/>
        </p:blipFill>
        <p:spPr>
          <a:xfrm>
            <a:off x="1210491" y="1236616"/>
            <a:ext cx="9666515" cy="36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8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E761E-638E-4B7C-BB53-EF3B59CE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133855"/>
            <a:ext cx="5746618" cy="2779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37DA9-FC4D-45DF-85D8-53F4A8BBE773}"/>
              </a:ext>
            </a:extLst>
          </p:cNvPr>
          <p:cNvSpPr txBox="1"/>
          <p:nvPr/>
        </p:nvSpPr>
        <p:spPr>
          <a:xfrm>
            <a:off x="0" y="295991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page 215 of FE Handbook, the Log Mean Temperature Difference (LMTD) (for counterflow in tubular heat exchangers)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CD90C-9C7C-489A-A3CC-94F1FDD44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3" t="23999" b="43705"/>
          <a:stretch/>
        </p:blipFill>
        <p:spPr>
          <a:xfrm>
            <a:off x="4609853" y="2900986"/>
            <a:ext cx="6743947" cy="1403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F04E12-6FA8-4D93-A8B5-9A34BD79BE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53" t="32000" r="5827" b="41207"/>
          <a:stretch/>
        </p:blipFill>
        <p:spPr>
          <a:xfrm>
            <a:off x="4609853" y="5319032"/>
            <a:ext cx="6828386" cy="1262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DBF37-0F0A-4FEC-9033-1FEE567C99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91" t="30603" r="6706" b="50984"/>
          <a:stretch/>
        </p:blipFill>
        <p:spPr>
          <a:xfrm>
            <a:off x="4564108" y="4354525"/>
            <a:ext cx="7356566" cy="929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56524-4D51-4741-AC35-D997EB0E43DC}"/>
              </a:ext>
            </a:extLst>
          </p:cNvPr>
          <p:cNvSpPr txBox="1"/>
          <p:nvPr/>
        </p:nvSpPr>
        <p:spPr>
          <a:xfrm>
            <a:off x="-82345" y="4429624"/>
            <a:ext cx="3125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u="none" strike="noStrike" baseline="0" dirty="0">
                <a:solidFill>
                  <a:srgbClr val="241F1F"/>
                </a:solidFill>
              </a:rPr>
              <a:t>The rate of heat transfer in a heat exchanger is: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34382-158A-4F1F-A2DA-128DB7BCD21F}"/>
              </a:ext>
            </a:extLst>
          </p:cNvPr>
          <p:cNvSpPr txBox="1"/>
          <p:nvPr/>
        </p:nvSpPr>
        <p:spPr>
          <a:xfrm>
            <a:off x="0" y="5083985"/>
            <a:ext cx="427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rate of heat transfer associated with either stream in a heat exchanger in which incompressible fluid or ideal gas with constant</a:t>
            </a:r>
          </a:p>
          <a:p>
            <a:r>
              <a:rPr lang="en-US" sz="1200" dirty="0"/>
              <a:t>specific heats flows is:</a:t>
            </a:r>
          </a:p>
        </p:txBody>
      </p:sp>
    </p:spTree>
    <p:extLst>
      <p:ext uri="{BB962C8B-B14F-4D97-AF65-F5344CB8AC3E}">
        <p14:creationId xmlns:p14="http://schemas.microsoft.com/office/powerpoint/2010/main" val="168438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C1AAE1-7F4F-46EA-B377-A05CF6CEB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71" t="37841" r="41681" b="36127"/>
          <a:stretch/>
        </p:blipFill>
        <p:spPr>
          <a:xfrm>
            <a:off x="861512" y="1942012"/>
            <a:ext cx="624468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8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62F48-745C-4092-929D-59FBF1846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3" t="32000" r="22320" b="41461"/>
          <a:stretch/>
        </p:blipFill>
        <p:spPr>
          <a:xfrm>
            <a:off x="670560" y="1175657"/>
            <a:ext cx="6914606" cy="1820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D2A8C63-3102-4908-BB90-ADA5F8FDC95A}"/>
                  </a:ext>
                </a:extLst>
              </p:cNvPr>
              <p:cNvSpPr txBox="1"/>
              <p:nvPr/>
            </p:nvSpPr>
            <p:spPr>
              <a:xfrm>
                <a:off x="2698012" y="3223052"/>
                <a:ext cx="4159988" cy="2857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𝑈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𝑙𝑚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𝑜𝑖𝑙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𝑜𝑖𝑙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𝑜𝑖𝑙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320 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∙17.21</m:t>
                          </m:r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∙49.33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2200 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∙(388−348)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3.087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D2A8C63-3102-4908-BB90-ADA5F8FDC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012" y="3223052"/>
                <a:ext cx="4159988" cy="28573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27C39C7-FC4A-4B84-BA59-7576DEE939D4}"/>
                  </a:ext>
                </a:extLst>
              </p14:cNvPr>
              <p14:cNvContentPartPr/>
              <p14:nvPr/>
            </p14:nvContentPartPr>
            <p14:xfrm>
              <a:off x="3774257" y="4252605"/>
              <a:ext cx="173880" cy="207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27C39C7-FC4A-4B84-BA59-7576DEE939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5617" y="4243965"/>
                <a:ext cx="1915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43B2F28-7E5F-4728-97A8-C24E576C1A0B}"/>
                  </a:ext>
                </a:extLst>
              </p14:cNvPr>
              <p14:cNvContentPartPr/>
              <p14:nvPr/>
            </p14:nvContentPartPr>
            <p14:xfrm>
              <a:off x="4157297" y="4539525"/>
              <a:ext cx="202680" cy="1486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43B2F28-7E5F-4728-97A8-C24E576C1A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8297" y="4530525"/>
                <a:ext cx="2203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42A281F-6316-4CD3-B687-84C82EDA5FAB}"/>
                  </a:ext>
                </a:extLst>
              </p14:cNvPr>
              <p14:cNvContentPartPr/>
              <p14:nvPr/>
            </p14:nvContentPartPr>
            <p14:xfrm>
              <a:off x="4369697" y="4241805"/>
              <a:ext cx="208440" cy="1900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42A281F-6316-4CD3-B687-84C82EDA5F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0697" y="4233165"/>
                <a:ext cx="2260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F6CF64F-23B1-4C30-AABA-41ACE31C7200}"/>
                  </a:ext>
                </a:extLst>
              </p14:cNvPr>
              <p14:cNvContentPartPr/>
              <p14:nvPr/>
            </p14:nvContentPartPr>
            <p14:xfrm>
              <a:off x="4391297" y="4816365"/>
              <a:ext cx="95760" cy="907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F6CF64F-23B1-4C30-AABA-41ACE31C72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2297" y="4807365"/>
                <a:ext cx="1134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F749560-7C8A-44DB-AA26-07607DBAD22C}"/>
                  </a:ext>
                </a:extLst>
              </p14:cNvPr>
              <p14:cNvContentPartPr/>
              <p14:nvPr/>
            </p14:nvContentPartPr>
            <p14:xfrm>
              <a:off x="4295177" y="5060805"/>
              <a:ext cx="130680" cy="1346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F749560-7C8A-44DB-AA26-07607DBAD2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86537" y="5052165"/>
                <a:ext cx="1483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5EDC3BF5-B047-4C22-9839-42BC0F9ADC9E}"/>
                  </a:ext>
                </a:extLst>
              </p14:cNvPr>
              <p14:cNvContentPartPr/>
              <p14:nvPr/>
            </p14:nvContentPartPr>
            <p14:xfrm>
              <a:off x="5826617" y="4911765"/>
              <a:ext cx="165240" cy="1191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5EDC3BF5-B047-4C22-9839-42BC0F9ADC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17617" y="4902765"/>
                <a:ext cx="1828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A24A69B-432A-4E3E-8AA5-26A7903E3977}"/>
                  </a:ext>
                </a:extLst>
              </p14:cNvPr>
              <p14:cNvContentPartPr/>
              <p14:nvPr/>
            </p14:nvContentPartPr>
            <p14:xfrm>
              <a:off x="3817097" y="4486605"/>
              <a:ext cx="98280" cy="174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A24A69B-432A-4E3E-8AA5-26A7903E397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08457" y="4477965"/>
                <a:ext cx="1159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DEE1432-A6F7-4756-9BF3-7FBEE40FB261}"/>
                  </a:ext>
                </a:extLst>
              </p14:cNvPr>
              <p14:cNvContentPartPr/>
              <p14:nvPr/>
            </p14:nvContentPartPr>
            <p14:xfrm>
              <a:off x="6400457" y="4337565"/>
              <a:ext cx="177840" cy="2260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DEE1432-A6F7-4756-9BF3-7FBEE40FB2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1817" y="4328925"/>
                <a:ext cx="1954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8C89F59-FED2-4242-858F-5E3A70949CBF}"/>
                  </a:ext>
                </a:extLst>
              </p14:cNvPr>
              <p14:cNvContentPartPr/>
              <p14:nvPr/>
            </p14:nvContentPartPr>
            <p14:xfrm>
              <a:off x="3274577" y="4601445"/>
              <a:ext cx="384120" cy="119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8C89F59-FED2-4242-858F-5E3A70949CB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65937" y="4592445"/>
                <a:ext cx="4017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191C6C7-1C4D-496E-8C7A-19C2681DCD9C}"/>
                  </a:ext>
                </a:extLst>
              </p14:cNvPr>
              <p14:cNvContentPartPr/>
              <p14:nvPr/>
            </p14:nvContentPartPr>
            <p14:xfrm>
              <a:off x="5401097" y="4423245"/>
              <a:ext cx="264600" cy="1382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191C6C7-1C4D-496E-8C7A-19C2681DCD9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2097" y="4414245"/>
                <a:ext cx="282240" cy="1558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7B048805-1A0F-4F84-8A30-90597007F47B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4</a:t>
            </a:r>
          </a:p>
        </p:txBody>
      </p:sp>
    </p:spTree>
    <p:extLst>
      <p:ext uri="{BB962C8B-B14F-4D97-AF65-F5344CB8AC3E}">
        <p14:creationId xmlns:p14="http://schemas.microsoft.com/office/powerpoint/2010/main" val="249862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4200AF-9D63-44A9-ADC1-CC6D2672497C}"/>
              </a:ext>
            </a:extLst>
          </p:cNvPr>
          <p:cNvSpPr>
            <a:spLocks noGrp="1"/>
          </p:cNvSpPr>
          <p:nvPr/>
        </p:nvSpPr>
        <p:spPr>
          <a:xfrm>
            <a:off x="838200" y="1338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Problem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E056A5-D35F-4F82-BA98-BC2123F2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389" y="111732"/>
            <a:ext cx="3593221" cy="19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9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207</Words>
  <Application>Microsoft Office PowerPoint</Application>
  <PresentationFormat>Widescreen</PresentationFormat>
  <Paragraphs>53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Calibri-Bold</vt:lpstr>
      <vt:lpstr>Cambria Math</vt:lpstr>
      <vt:lpstr>TimesNewRomanPSMT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carlberg</dc:creator>
  <cp:lastModifiedBy>brad carlberg</cp:lastModifiedBy>
  <cp:revision>147</cp:revision>
  <dcterms:created xsi:type="dcterms:W3CDTF">2020-12-09T20:42:51Z</dcterms:created>
  <dcterms:modified xsi:type="dcterms:W3CDTF">2020-12-28T01:20:43Z</dcterms:modified>
</cp:coreProperties>
</file>