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0" r:id="rId2"/>
    <p:sldId id="301" r:id="rId3"/>
    <p:sldId id="302" r:id="rId4"/>
    <p:sldId id="291" r:id="rId5"/>
    <p:sldId id="306" r:id="rId6"/>
    <p:sldId id="334" r:id="rId7"/>
    <p:sldId id="305" r:id="rId8"/>
    <p:sldId id="303" r:id="rId9"/>
    <p:sldId id="332" r:id="rId10"/>
    <p:sldId id="324" r:id="rId11"/>
    <p:sldId id="325" r:id="rId12"/>
    <p:sldId id="326" r:id="rId13"/>
    <p:sldId id="327" r:id="rId14"/>
    <p:sldId id="304" r:id="rId15"/>
    <p:sldId id="328" r:id="rId16"/>
    <p:sldId id="307" r:id="rId17"/>
    <p:sldId id="308" r:id="rId18"/>
    <p:sldId id="329" r:id="rId19"/>
    <p:sldId id="330" r:id="rId20"/>
    <p:sldId id="309" r:id="rId21"/>
    <p:sldId id="310" r:id="rId22"/>
    <p:sldId id="331" r:id="rId23"/>
    <p:sldId id="311" r:id="rId24"/>
    <p:sldId id="312" r:id="rId25"/>
    <p:sldId id="313" r:id="rId26"/>
    <p:sldId id="314" r:id="rId27"/>
    <p:sldId id="315" r:id="rId28"/>
    <p:sldId id="316" r:id="rId29"/>
    <p:sldId id="317" r:id="rId30"/>
    <p:sldId id="318" r:id="rId31"/>
    <p:sldId id="319" r:id="rId32"/>
    <p:sldId id="320" r:id="rId33"/>
    <p:sldId id="321" r:id="rId34"/>
    <p:sldId id="322" r:id="rId35"/>
    <p:sldId id="32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08" autoAdjust="0"/>
    <p:restoredTop sz="94660"/>
  </p:normalViewPr>
  <p:slideViewPr>
    <p:cSldViewPr snapToGrid="0">
      <p:cViewPr varScale="1">
        <p:scale>
          <a:sx n="71" d="100"/>
          <a:sy n="71" d="100"/>
        </p:scale>
        <p:origin x="510"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0B06B-DFAD-4A0E-811E-80A221DAF4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115B17-3307-4754-B126-A49DF2774A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C7BED8-56FC-4A31-843B-F5CC407F07D3}"/>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5" name="Footer Placeholder 4">
            <a:extLst>
              <a:ext uri="{FF2B5EF4-FFF2-40B4-BE49-F238E27FC236}">
                <a16:creationId xmlns:a16="http://schemas.microsoft.com/office/drawing/2014/main" id="{1B28362D-FB57-4372-9E4B-1B1E91E5A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937B1D-4D62-4BFB-A331-7A92F5F15C61}"/>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17836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00BE3-62B4-4BBE-9780-0760DC226C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175614-2841-42BC-B268-1A55C0EAF3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4CCC61-8B4B-4308-903F-311325DE16B4}"/>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5" name="Footer Placeholder 4">
            <a:extLst>
              <a:ext uri="{FF2B5EF4-FFF2-40B4-BE49-F238E27FC236}">
                <a16:creationId xmlns:a16="http://schemas.microsoft.com/office/drawing/2014/main" id="{DFA6E59B-650B-48C5-B30B-2CDC6E8C44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B2A595-6EE4-4022-934C-F49016E5ED13}"/>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2372136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FF94B0-A11B-4558-A20D-D22583D531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9E26F3-8EF8-4C4C-AE11-E81C0624BB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67927-D264-4E64-8694-E3E263488312}"/>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5" name="Footer Placeholder 4">
            <a:extLst>
              <a:ext uri="{FF2B5EF4-FFF2-40B4-BE49-F238E27FC236}">
                <a16:creationId xmlns:a16="http://schemas.microsoft.com/office/drawing/2014/main" id="{B895957A-BCEE-4F3E-9E96-D10E1A456F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D6B0A-583C-44D7-AF5B-DACB2F1EDA56}"/>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223994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6D461-732D-45D0-B0E6-98B1F7B3FB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35C941-DD51-4386-88A4-D5C96E1D48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411498-6036-44B9-9DEF-F35257245DB6}"/>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5" name="Footer Placeholder 4">
            <a:extLst>
              <a:ext uri="{FF2B5EF4-FFF2-40B4-BE49-F238E27FC236}">
                <a16:creationId xmlns:a16="http://schemas.microsoft.com/office/drawing/2014/main" id="{7A3F13AA-5ADC-4EAF-B082-564817C502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AFAB4-31B6-4962-9D2B-B34E8866401D}"/>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701082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E7D70-8793-4934-895A-6D00161EB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A16F9E-F548-4B86-A64F-42E09F64A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85E603-6BC7-4904-A282-3BF44A847021}"/>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5" name="Footer Placeholder 4">
            <a:extLst>
              <a:ext uri="{FF2B5EF4-FFF2-40B4-BE49-F238E27FC236}">
                <a16:creationId xmlns:a16="http://schemas.microsoft.com/office/drawing/2014/main" id="{BD9995FC-C7B5-46FF-ABED-E6ADF91CF7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BEB136-CEA1-4F38-BF89-1A34BA2ABE9C}"/>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362810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5F4AE-0C8D-49B8-976D-2C1C4F6994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45F9FA-FA47-43D9-B15D-358E983483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A2C6B-580A-4D45-A034-E30CD08E89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54462B-08CC-42DF-9B06-662169398BA1}"/>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6" name="Footer Placeholder 5">
            <a:extLst>
              <a:ext uri="{FF2B5EF4-FFF2-40B4-BE49-F238E27FC236}">
                <a16:creationId xmlns:a16="http://schemas.microsoft.com/office/drawing/2014/main" id="{1C47F643-C63B-4021-B496-0FC41FFDC9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ACD4A5-BFDC-494E-B7CA-BAE477399109}"/>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257864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C276F-F713-4518-8F09-ABF187AEDA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6C8C8D-C92A-45BD-8306-E6BC748110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256935-EFCF-4E64-86A8-5F329389FE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066306-7DF1-482F-A12E-1A6D655475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2105E3-F3C5-4D85-8D42-B6FE14F2DA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F333CE-1F69-4370-9840-5069735F76BB}"/>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8" name="Footer Placeholder 7">
            <a:extLst>
              <a:ext uri="{FF2B5EF4-FFF2-40B4-BE49-F238E27FC236}">
                <a16:creationId xmlns:a16="http://schemas.microsoft.com/office/drawing/2014/main" id="{F297D964-0BBF-4E33-A6D8-C25475B395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D5E5E7-346D-4279-93FB-6880DAAEBD9E}"/>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3880022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E5CF8-10E2-4C4C-B8B9-1FF33F78E9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2E9C93-9F79-4400-9F97-BC39DD1D84CE}"/>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4" name="Footer Placeholder 3">
            <a:extLst>
              <a:ext uri="{FF2B5EF4-FFF2-40B4-BE49-F238E27FC236}">
                <a16:creationId xmlns:a16="http://schemas.microsoft.com/office/drawing/2014/main" id="{8077B5FA-6C59-4CB9-8A5B-8065522C36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B1E7EC-2B97-47E9-A48B-01B5ACAA46DB}"/>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3378119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C03107-4FC1-49C7-B442-0932E66814E6}"/>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3" name="Footer Placeholder 2">
            <a:extLst>
              <a:ext uri="{FF2B5EF4-FFF2-40B4-BE49-F238E27FC236}">
                <a16:creationId xmlns:a16="http://schemas.microsoft.com/office/drawing/2014/main" id="{7A1720E4-E0F5-428A-9B9E-F85BCEC7EE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6F73BF-5FC1-47C7-893B-8F1BBCE47D19}"/>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2919173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2EBE9-D2D3-41E6-AF07-333759B9BC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BAE971-03C4-4AC1-A58F-6DC73BFBAA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784F28-0D37-4823-B25B-3DC6F5B390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20B42C-F57F-4A76-AF48-109988EFE12B}"/>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6" name="Footer Placeholder 5">
            <a:extLst>
              <a:ext uri="{FF2B5EF4-FFF2-40B4-BE49-F238E27FC236}">
                <a16:creationId xmlns:a16="http://schemas.microsoft.com/office/drawing/2014/main" id="{37E7FA39-131E-4B19-8E5E-65507F68AD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25B63-D42E-4D44-AEAB-A619D6D0F0DE}"/>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2500445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7B402-182A-4AB0-82A9-352F896C2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BFA559-8B4A-4515-81CA-37E8D19FA3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DADD15-FDF2-44A0-9BFB-7C4159F567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9DE75F-147A-4FB6-975E-8CEF58A06F1A}"/>
              </a:ext>
            </a:extLst>
          </p:cNvPr>
          <p:cNvSpPr>
            <a:spLocks noGrp="1"/>
          </p:cNvSpPr>
          <p:nvPr>
            <p:ph type="dt" sz="half" idx="10"/>
          </p:nvPr>
        </p:nvSpPr>
        <p:spPr/>
        <p:txBody>
          <a:bodyPr/>
          <a:lstStyle/>
          <a:p>
            <a:fld id="{FF66CCDD-D63E-4D54-88B6-0B37801751FB}" type="datetimeFigureOut">
              <a:rPr lang="en-US" smtClean="0"/>
              <a:t>5/24/2024</a:t>
            </a:fld>
            <a:endParaRPr lang="en-US"/>
          </a:p>
        </p:txBody>
      </p:sp>
      <p:sp>
        <p:nvSpPr>
          <p:cNvPr id="6" name="Footer Placeholder 5">
            <a:extLst>
              <a:ext uri="{FF2B5EF4-FFF2-40B4-BE49-F238E27FC236}">
                <a16:creationId xmlns:a16="http://schemas.microsoft.com/office/drawing/2014/main" id="{1A665CBF-28DC-497E-829A-67353B0029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060608-48A2-4D7E-8086-7A333B3E3DBD}"/>
              </a:ext>
            </a:extLst>
          </p:cNvPr>
          <p:cNvSpPr>
            <a:spLocks noGrp="1"/>
          </p:cNvSpPr>
          <p:nvPr>
            <p:ph type="sldNum" sz="quarter" idx="12"/>
          </p:nvPr>
        </p:nvSpPr>
        <p:spPr/>
        <p:txBody>
          <a:bodyPr/>
          <a:lstStyle/>
          <a:p>
            <a:fld id="{2B72FF02-45A8-434F-852A-4D6944C8C73D}" type="slidenum">
              <a:rPr lang="en-US" smtClean="0"/>
              <a:t>‹#›</a:t>
            </a:fld>
            <a:endParaRPr lang="en-US"/>
          </a:p>
        </p:txBody>
      </p:sp>
    </p:spTree>
    <p:extLst>
      <p:ext uri="{BB962C8B-B14F-4D97-AF65-F5344CB8AC3E}">
        <p14:creationId xmlns:p14="http://schemas.microsoft.com/office/powerpoint/2010/main" val="4153341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ACBD8A-5ED5-4826-96A4-7D1D5C7F2F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CA26A5-2AD7-4196-A7B5-0483A204D1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A0E006-7A80-4BBF-A4C6-066DD4B9CC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66CCDD-D63E-4D54-88B6-0B37801751FB}" type="datetimeFigureOut">
              <a:rPr lang="en-US" smtClean="0"/>
              <a:t>5/24/2024</a:t>
            </a:fld>
            <a:endParaRPr lang="en-US"/>
          </a:p>
        </p:txBody>
      </p:sp>
      <p:sp>
        <p:nvSpPr>
          <p:cNvPr id="5" name="Footer Placeholder 4">
            <a:extLst>
              <a:ext uri="{FF2B5EF4-FFF2-40B4-BE49-F238E27FC236}">
                <a16:creationId xmlns:a16="http://schemas.microsoft.com/office/drawing/2014/main" id="{EB288BA0-59B7-4659-8008-1580BCBFE1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6E9A81-5489-47C9-A5F9-0C8A7C35AF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72FF02-45A8-434F-852A-4D6944C8C73D}" type="slidenum">
              <a:rPr lang="en-US" smtClean="0"/>
              <a:t>‹#›</a:t>
            </a:fld>
            <a:endParaRPr lang="en-US"/>
          </a:p>
        </p:txBody>
      </p:sp>
    </p:spTree>
    <p:extLst>
      <p:ext uri="{BB962C8B-B14F-4D97-AF65-F5344CB8AC3E}">
        <p14:creationId xmlns:p14="http://schemas.microsoft.com/office/powerpoint/2010/main" val="2119841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estgrp.com/protocols/trng/molarity.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889E9-FA04-454B-A0B8-2600B56F98CF}"/>
              </a:ext>
            </a:extLst>
          </p:cNvPr>
          <p:cNvSpPr>
            <a:spLocks noGrp="1"/>
          </p:cNvSpPr>
          <p:nvPr/>
        </p:nvSpPr>
        <p:spPr>
          <a:xfrm>
            <a:off x="2095500" y="876299"/>
            <a:ext cx="8001000" cy="297180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CHEMISTRY &amp; BIOLOGY </a:t>
            </a:r>
          </a:p>
        </p:txBody>
      </p:sp>
      <p:sp>
        <p:nvSpPr>
          <p:cNvPr id="3" name="Subtitle 2">
            <a:extLst>
              <a:ext uri="{FF2B5EF4-FFF2-40B4-BE49-F238E27FC236}">
                <a16:creationId xmlns:a16="http://schemas.microsoft.com/office/drawing/2014/main" id="{E1CF76C6-6E45-401E-84A8-D8FCFD571332}"/>
              </a:ext>
            </a:extLst>
          </p:cNvPr>
          <p:cNvSpPr>
            <a:spLocks noGrp="1"/>
          </p:cNvSpPr>
          <p:nvPr/>
        </p:nvSpPr>
        <p:spPr>
          <a:xfrm>
            <a:off x="2095500" y="4034367"/>
            <a:ext cx="6400800" cy="1947333"/>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en-US" dirty="0"/>
              <a:t>FE/EIT Exam Review Course</a:t>
            </a:r>
          </a:p>
          <a:p>
            <a:r>
              <a:rPr lang="en-US" dirty="0"/>
              <a:t>22 May 2024</a:t>
            </a:r>
          </a:p>
        </p:txBody>
      </p:sp>
    </p:spTree>
    <p:extLst>
      <p:ext uri="{BB962C8B-B14F-4D97-AF65-F5344CB8AC3E}">
        <p14:creationId xmlns:p14="http://schemas.microsoft.com/office/powerpoint/2010/main" val="822679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Organic chemistry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Nomenclature</a:t>
            </a:r>
          </a:p>
          <a:p>
            <a:pPr marL="0" indent="0">
              <a:buNone/>
            </a:pPr>
            <a:r>
              <a:rPr lang="en-US" dirty="0"/>
              <a:t>Structure</a:t>
            </a:r>
          </a:p>
          <a:p>
            <a:pPr marL="0" indent="0">
              <a:buNone/>
            </a:pPr>
            <a:r>
              <a:rPr lang="en-US" dirty="0"/>
              <a:t>balanced equations</a:t>
            </a:r>
          </a:p>
          <a:p>
            <a:pPr marL="0" indent="0">
              <a:buNone/>
            </a:pPr>
            <a:r>
              <a:rPr lang="en-US" dirty="0"/>
              <a:t>Reactions</a:t>
            </a:r>
          </a:p>
          <a:p>
            <a:pPr marL="0" indent="0">
              <a:buNone/>
            </a:pPr>
            <a:r>
              <a:rPr lang="en-US" dirty="0"/>
              <a:t>Synthesis</a:t>
            </a:r>
          </a:p>
          <a:p>
            <a:pPr marL="0" indent="0">
              <a:buNone/>
            </a:pPr>
            <a:r>
              <a:rPr lang="en-US" dirty="0"/>
              <a:t>functional group reactions</a:t>
            </a:r>
          </a:p>
        </p:txBody>
      </p:sp>
    </p:spTree>
    <p:extLst>
      <p:ext uri="{BB962C8B-B14F-4D97-AF65-F5344CB8AC3E}">
        <p14:creationId xmlns:p14="http://schemas.microsoft.com/office/powerpoint/2010/main" val="1655454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Analytical chemistry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wet chemistry</a:t>
            </a:r>
          </a:p>
          <a:p>
            <a:pPr marL="0" indent="0">
              <a:buNone/>
            </a:pPr>
            <a:r>
              <a:rPr lang="en-US" dirty="0"/>
              <a:t>instrumental chemistry</a:t>
            </a:r>
          </a:p>
        </p:txBody>
      </p:sp>
    </p:spTree>
    <p:extLst>
      <p:ext uri="{BB962C8B-B14F-4D97-AF65-F5344CB8AC3E}">
        <p14:creationId xmlns:p14="http://schemas.microsoft.com/office/powerpoint/2010/main" val="1255180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Biochemistry, microbiology, and molecular biology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organization and function of the cell</a:t>
            </a:r>
          </a:p>
          <a:p>
            <a:pPr marL="0" indent="0">
              <a:buNone/>
            </a:pPr>
            <a:r>
              <a:rPr lang="en-US" dirty="0"/>
              <a:t>Krebs</a:t>
            </a:r>
          </a:p>
          <a:p>
            <a:pPr marL="0" indent="0">
              <a:buNone/>
            </a:pPr>
            <a:r>
              <a:rPr lang="en-US" dirty="0"/>
              <a:t>Glycolysis</a:t>
            </a:r>
          </a:p>
          <a:p>
            <a:pPr marL="0" indent="0">
              <a:buNone/>
            </a:pPr>
            <a:r>
              <a:rPr lang="en-US" dirty="0"/>
              <a:t>Calvin cycles</a:t>
            </a:r>
          </a:p>
          <a:p>
            <a:pPr marL="0" indent="0">
              <a:buNone/>
            </a:pPr>
            <a:r>
              <a:rPr lang="en-US" dirty="0"/>
              <a:t>enzymes and protein chemistry</a:t>
            </a:r>
          </a:p>
          <a:p>
            <a:pPr marL="0" indent="0">
              <a:buNone/>
            </a:pPr>
            <a:r>
              <a:rPr lang="en-US" dirty="0"/>
              <a:t>Genetics</a:t>
            </a:r>
          </a:p>
          <a:p>
            <a:pPr marL="0" indent="0">
              <a:buNone/>
            </a:pPr>
            <a:r>
              <a:rPr lang="en-US" dirty="0"/>
              <a:t>protein synthesis</a:t>
            </a:r>
          </a:p>
          <a:p>
            <a:pPr marL="0" indent="0">
              <a:buNone/>
            </a:pPr>
            <a:r>
              <a:rPr lang="en-US" dirty="0"/>
              <a:t>Translation</a:t>
            </a:r>
          </a:p>
          <a:p>
            <a:pPr marL="0" indent="0">
              <a:buNone/>
            </a:pPr>
            <a:r>
              <a:rPr lang="en-US" dirty="0"/>
              <a:t>transcription</a:t>
            </a:r>
          </a:p>
        </p:txBody>
      </p:sp>
    </p:spTree>
    <p:extLst>
      <p:ext uri="{BB962C8B-B14F-4D97-AF65-F5344CB8AC3E}">
        <p14:creationId xmlns:p14="http://schemas.microsoft.com/office/powerpoint/2010/main" val="3394548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Bioprocessing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Bioconversion</a:t>
            </a:r>
          </a:p>
          <a:p>
            <a:pPr marL="0" indent="0">
              <a:buNone/>
            </a:pPr>
            <a:r>
              <a:rPr lang="en-US" dirty="0"/>
              <a:t>Fermentation</a:t>
            </a:r>
          </a:p>
          <a:p>
            <a:pPr marL="0" indent="0">
              <a:buNone/>
            </a:pPr>
            <a:r>
              <a:rPr lang="en-US" dirty="0"/>
              <a:t>biological treatment systems</a:t>
            </a:r>
          </a:p>
          <a:p>
            <a:pPr marL="0" indent="0">
              <a:buNone/>
            </a:pPr>
            <a:r>
              <a:rPr lang="en-US" dirty="0"/>
              <a:t>Aerobic processes</a:t>
            </a:r>
          </a:p>
          <a:p>
            <a:pPr marL="0" indent="0">
              <a:buNone/>
            </a:pPr>
            <a:r>
              <a:rPr lang="en-US" dirty="0"/>
              <a:t>anaerobic processes</a:t>
            </a:r>
          </a:p>
          <a:p>
            <a:pPr marL="0" indent="0">
              <a:buNone/>
            </a:pPr>
            <a:r>
              <a:rPr lang="en-US" dirty="0"/>
              <a:t>nutrient removal</a:t>
            </a:r>
          </a:p>
        </p:txBody>
      </p:sp>
    </p:spTree>
    <p:extLst>
      <p:ext uri="{BB962C8B-B14F-4D97-AF65-F5344CB8AC3E}">
        <p14:creationId xmlns:p14="http://schemas.microsoft.com/office/powerpoint/2010/main" val="1333219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F7F7023-847E-7A51-DA1C-94D84B02E9E7}"/>
              </a:ext>
            </a:extLst>
          </p:cNvPr>
          <p:cNvSpPr txBox="1"/>
          <p:nvPr/>
        </p:nvSpPr>
        <p:spPr>
          <a:xfrm>
            <a:off x="776749" y="1508049"/>
            <a:ext cx="10373032" cy="646331"/>
          </a:xfrm>
          <a:prstGeom prst="rect">
            <a:avLst/>
          </a:prstGeom>
          <a:noFill/>
        </p:spPr>
        <p:txBody>
          <a:bodyPr wrap="square">
            <a:spAutoFit/>
          </a:bodyPr>
          <a:lstStyle/>
          <a:p>
            <a:pPr algn="l"/>
            <a:r>
              <a:rPr lang="en-US" sz="1800" b="1" i="0" u="none" strike="noStrike" baseline="0" dirty="0">
                <a:latin typeface="TimesNewRomanPS-BoldMT"/>
              </a:rPr>
              <a:t>24. </a:t>
            </a:r>
            <a:r>
              <a:rPr lang="en-US" sz="1800" b="0" i="0" u="none" strike="noStrike" baseline="0" dirty="0">
                <a:latin typeface="TimesNewRomanPSMT"/>
              </a:rPr>
              <a:t>The balanced equation and molecular weights for reactants and products in the anaerobic</a:t>
            </a:r>
          </a:p>
          <a:p>
            <a:pPr algn="l"/>
            <a:r>
              <a:rPr lang="en-US" sz="1800" b="0" i="0" u="none" strike="noStrike" baseline="0" dirty="0">
                <a:latin typeface="TimesNewRomanPSMT"/>
              </a:rPr>
              <a:t>digestion of an organic material are as follows:</a:t>
            </a:r>
          </a:p>
        </p:txBody>
      </p:sp>
      <p:sp>
        <p:nvSpPr>
          <p:cNvPr id="9" name="TextBox 8">
            <a:extLst>
              <a:ext uri="{FF2B5EF4-FFF2-40B4-BE49-F238E27FC236}">
                <a16:creationId xmlns:a16="http://schemas.microsoft.com/office/drawing/2014/main" id="{76CA0F6D-E3F7-F15E-EDF4-227F21C1C859}"/>
              </a:ext>
            </a:extLst>
          </p:cNvPr>
          <p:cNvSpPr txBox="1"/>
          <p:nvPr/>
        </p:nvSpPr>
        <p:spPr>
          <a:xfrm>
            <a:off x="776749" y="4844129"/>
            <a:ext cx="10058399" cy="646331"/>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The weight (</a:t>
            </a:r>
            <a:r>
              <a:rPr lang="en-US" dirty="0" err="1">
                <a:latin typeface="Times New Roman" panose="02020603050405020304" pitchFamily="18" charset="0"/>
                <a:cs typeface="Times New Roman" panose="02020603050405020304" pitchFamily="18" charset="0"/>
              </a:rPr>
              <a:t>lb</a:t>
            </a:r>
            <a:r>
              <a:rPr lang="en-US" dirty="0">
                <a:latin typeface="Times New Roman" panose="02020603050405020304" pitchFamily="18" charset="0"/>
                <a:cs typeface="Times New Roman" panose="02020603050405020304" pitchFamily="18" charset="0"/>
              </a:rPr>
              <a:t>) of methane produced per 2,000 </a:t>
            </a:r>
            <a:r>
              <a:rPr lang="en-US" dirty="0" err="1">
                <a:latin typeface="Times New Roman" panose="02020603050405020304" pitchFamily="18" charset="0"/>
                <a:cs typeface="Times New Roman" panose="02020603050405020304" pitchFamily="18" charset="0"/>
              </a:rPr>
              <a:t>lb</a:t>
            </a:r>
            <a:r>
              <a:rPr lang="en-US" dirty="0">
                <a:latin typeface="Times New Roman" panose="02020603050405020304" pitchFamily="18" charset="0"/>
                <a:cs typeface="Times New Roman" panose="02020603050405020304" pitchFamily="18" charset="0"/>
              </a:rPr>
              <a:t> of organic material would be most</a:t>
            </a:r>
          </a:p>
          <a:p>
            <a:r>
              <a:rPr lang="en-US" dirty="0">
                <a:latin typeface="Times New Roman" panose="02020603050405020304" pitchFamily="18" charset="0"/>
                <a:cs typeface="Times New Roman" panose="02020603050405020304" pitchFamily="18" charset="0"/>
              </a:rPr>
              <a:t>nearly__________.</a:t>
            </a:r>
          </a:p>
        </p:txBody>
      </p:sp>
      <p:graphicFrame>
        <p:nvGraphicFramePr>
          <p:cNvPr id="11" name="Table 10">
            <a:extLst>
              <a:ext uri="{FF2B5EF4-FFF2-40B4-BE49-F238E27FC236}">
                <a16:creationId xmlns:a16="http://schemas.microsoft.com/office/drawing/2014/main" id="{266CA314-054B-2111-C1D8-A7D389F956BE}"/>
              </a:ext>
            </a:extLst>
          </p:cNvPr>
          <p:cNvGraphicFramePr>
            <a:graphicFrameLocks noGrp="1"/>
          </p:cNvGraphicFramePr>
          <p:nvPr/>
        </p:nvGraphicFramePr>
        <p:xfrm>
          <a:off x="3791769" y="2673393"/>
          <a:ext cx="1816100" cy="2042160"/>
        </p:xfrm>
        <a:graphic>
          <a:graphicData uri="http://schemas.openxmlformats.org/drawingml/2006/table">
            <a:tbl>
              <a:tblPr>
                <a:tableStyleId>{5C22544A-7EE6-4342-B048-85BDC9FD1C3A}</a:tableStyleId>
              </a:tblPr>
              <a:tblGrid>
                <a:gridCol w="1206500">
                  <a:extLst>
                    <a:ext uri="{9D8B030D-6E8A-4147-A177-3AD203B41FA5}">
                      <a16:colId xmlns:a16="http://schemas.microsoft.com/office/drawing/2014/main" val="3647767763"/>
                    </a:ext>
                  </a:extLst>
                </a:gridCol>
                <a:gridCol w="609600">
                  <a:extLst>
                    <a:ext uri="{9D8B030D-6E8A-4147-A177-3AD203B41FA5}">
                      <a16:colId xmlns:a16="http://schemas.microsoft.com/office/drawing/2014/main" val="697062856"/>
                    </a:ext>
                  </a:extLst>
                </a:gridCol>
              </a:tblGrid>
              <a:tr h="289560">
                <a:tc>
                  <a:txBody>
                    <a:bodyPr/>
                    <a:lstStyle/>
                    <a:p>
                      <a:pPr algn="l" rtl="0" fontAlgn="ctr"/>
                      <a:r>
                        <a:rPr lang="en-US" sz="1800" b="1" u="none" strike="noStrike" dirty="0">
                          <a:effectLst/>
                        </a:rPr>
                        <a:t>Compound</a:t>
                      </a:r>
                      <a:endParaRPr lang="en-US" sz="1800" b="1"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l" fontAlgn="b"/>
                      <a:r>
                        <a:rPr lang="en-US" sz="1800" b="1" u="none" strike="noStrike" dirty="0">
                          <a:effectLst/>
                        </a:rPr>
                        <a:t>MW</a:t>
                      </a:r>
                      <a:endParaRPr lang="en-US" sz="1800" b="1"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352310267"/>
                  </a:ext>
                </a:extLst>
              </a:tr>
              <a:tr h="350520">
                <a:tc>
                  <a:txBody>
                    <a:bodyPr/>
                    <a:lstStyle/>
                    <a:p>
                      <a:pPr algn="l" rtl="0" fontAlgn="ctr"/>
                      <a:r>
                        <a:rPr lang="en-US" sz="1800" u="none" strike="noStrike" dirty="0">
                          <a:effectLst/>
                        </a:rPr>
                        <a:t>C</a:t>
                      </a:r>
                      <a:r>
                        <a:rPr lang="en-US" sz="1800" u="none" strike="noStrike" baseline="-25000" dirty="0">
                          <a:effectLst/>
                        </a:rPr>
                        <a:t>60</a:t>
                      </a:r>
                      <a:r>
                        <a:rPr lang="en-US" sz="1800" u="none" strike="noStrike" dirty="0">
                          <a:effectLst/>
                        </a:rPr>
                        <a:t>H</a:t>
                      </a:r>
                      <a:r>
                        <a:rPr lang="en-US" sz="1800" u="none" strike="noStrike" baseline="-25000" dirty="0">
                          <a:effectLst/>
                        </a:rPr>
                        <a:t>94</a:t>
                      </a:r>
                      <a:r>
                        <a:rPr lang="en-US" sz="1800" u="none" strike="noStrike" dirty="0">
                          <a:effectLst/>
                        </a:rPr>
                        <a:t>O</a:t>
                      </a:r>
                      <a:r>
                        <a:rPr lang="en-US" sz="1800" u="none" strike="noStrike" baseline="-25000" dirty="0">
                          <a:effectLst/>
                        </a:rPr>
                        <a:t>38</a:t>
                      </a:r>
                      <a:r>
                        <a:rPr lang="en-US" sz="1800" u="none" strike="noStrike" dirty="0">
                          <a:effectLst/>
                        </a:rPr>
                        <a:t>N</a:t>
                      </a:r>
                      <a:endParaRPr lang="en-US" sz="18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r" fontAlgn="b"/>
                      <a:r>
                        <a:rPr lang="en-US" sz="1800" u="none" strike="noStrike" dirty="0">
                          <a:effectLst/>
                        </a:rPr>
                        <a:t>1,433</a:t>
                      </a:r>
                      <a:endParaRPr lang="en-US" sz="1800" b="0"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3233378714"/>
                  </a:ext>
                </a:extLst>
              </a:tr>
              <a:tr h="350520">
                <a:tc>
                  <a:txBody>
                    <a:bodyPr/>
                    <a:lstStyle/>
                    <a:p>
                      <a:pPr algn="l" rtl="0" fontAlgn="ctr"/>
                      <a:r>
                        <a:rPr lang="en-US" sz="1800" u="none" strike="noStrike" dirty="0">
                          <a:effectLst/>
                        </a:rPr>
                        <a:t>H</a:t>
                      </a:r>
                      <a:r>
                        <a:rPr lang="en-US" sz="1800" u="none" strike="noStrike" baseline="-25000" dirty="0">
                          <a:effectLst/>
                        </a:rPr>
                        <a:t>2</a:t>
                      </a:r>
                      <a:r>
                        <a:rPr lang="en-US" sz="1800" u="none" strike="noStrike" dirty="0">
                          <a:effectLst/>
                        </a:rPr>
                        <a:t>O</a:t>
                      </a:r>
                      <a:endParaRPr lang="en-US" sz="18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r" fontAlgn="b"/>
                      <a:r>
                        <a:rPr lang="en-US" sz="1800" u="none" strike="noStrike" dirty="0">
                          <a:effectLst/>
                        </a:rPr>
                        <a:t>18</a:t>
                      </a:r>
                      <a:endParaRPr lang="en-US" sz="1800" b="0"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2582046080"/>
                  </a:ext>
                </a:extLst>
              </a:tr>
              <a:tr h="350520">
                <a:tc>
                  <a:txBody>
                    <a:bodyPr/>
                    <a:lstStyle/>
                    <a:p>
                      <a:pPr algn="l" rtl="0" fontAlgn="ctr"/>
                      <a:r>
                        <a:rPr lang="en-US" sz="1800" u="none" strike="noStrike" dirty="0">
                          <a:effectLst/>
                        </a:rPr>
                        <a:t>CH</a:t>
                      </a:r>
                      <a:r>
                        <a:rPr lang="en-US" sz="1800" u="none" strike="noStrike" baseline="-25000" dirty="0">
                          <a:effectLst/>
                        </a:rPr>
                        <a:t>4</a:t>
                      </a:r>
                      <a:endParaRPr lang="en-US" sz="18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r" fontAlgn="b"/>
                      <a:r>
                        <a:rPr lang="en-US" sz="1800" u="none" strike="noStrike" dirty="0">
                          <a:effectLst/>
                        </a:rPr>
                        <a:t>16</a:t>
                      </a:r>
                      <a:endParaRPr lang="en-US" sz="1800" b="0"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3651407206"/>
                  </a:ext>
                </a:extLst>
              </a:tr>
              <a:tr h="350520">
                <a:tc>
                  <a:txBody>
                    <a:bodyPr/>
                    <a:lstStyle/>
                    <a:p>
                      <a:pPr algn="l" rtl="0" fontAlgn="ctr"/>
                      <a:r>
                        <a:rPr lang="en-US" sz="1800" u="none" strike="noStrike" dirty="0">
                          <a:effectLst/>
                        </a:rPr>
                        <a:t>CO</a:t>
                      </a:r>
                      <a:r>
                        <a:rPr lang="en-US" sz="1800" u="none" strike="noStrike" baseline="-25000" dirty="0">
                          <a:effectLst/>
                        </a:rPr>
                        <a:t>2</a:t>
                      </a:r>
                      <a:endParaRPr lang="en-US" sz="18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r" fontAlgn="b"/>
                      <a:r>
                        <a:rPr lang="en-US" sz="1800" u="none" strike="noStrike" dirty="0">
                          <a:effectLst/>
                        </a:rPr>
                        <a:t>44</a:t>
                      </a:r>
                      <a:endParaRPr lang="en-US" sz="1800" b="0"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4078695076"/>
                  </a:ext>
                </a:extLst>
              </a:tr>
              <a:tr h="350520">
                <a:tc>
                  <a:txBody>
                    <a:bodyPr/>
                    <a:lstStyle/>
                    <a:p>
                      <a:pPr algn="l" rtl="0" fontAlgn="ctr"/>
                      <a:r>
                        <a:rPr lang="en-US" sz="1800" u="none" strike="noStrike" dirty="0">
                          <a:effectLst/>
                        </a:rPr>
                        <a:t>NH</a:t>
                      </a:r>
                      <a:r>
                        <a:rPr lang="en-US" sz="1800" u="none" strike="noStrike" baseline="-25000" dirty="0">
                          <a:effectLst/>
                        </a:rPr>
                        <a:t>3</a:t>
                      </a:r>
                      <a:endParaRPr lang="en-US" sz="18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r" fontAlgn="b"/>
                      <a:r>
                        <a:rPr lang="en-US" sz="1800" u="none" strike="noStrike" dirty="0">
                          <a:effectLst/>
                        </a:rPr>
                        <a:t>17</a:t>
                      </a:r>
                      <a:endParaRPr lang="en-US" sz="1800" b="0"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2229704023"/>
                  </a:ext>
                </a:extLst>
              </a:tr>
            </a:tbl>
          </a:graphicData>
        </a:graphic>
      </p:graphicFrame>
      <p:sp>
        <p:nvSpPr>
          <p:cNvPr id="13" name="TextBox 12">
            <a:extLst>
              <a:ext uri="{FF2B5EF4-FFF2-40B4-BE49-F238E27FC236}">
                <a16:creationId xmlns:a16="http://schemas.microsoft.com/office/drawing/2014/main" id="{87EE959B-5404-FFAF-5E2A-1B2968DE4645}"/>
              </a:ext>
            </a:extLst>
          </p:cNvPr>
          <p:cNvSpPr txBox="1"/>
          <p:nvPr/>
        </p:nvSpPr>
        <p:spPr>
          <a:xfrm>
            <a:off x="2467897" y="2212661"/>
            <a:ext cx="6096000" cy="369332"/>
          </a:xfrm>
          <a:prstGeom prst="rect">
            <a:avLst/>
          </a:prstGeom>
          <a:noFill/>
        </p:spPr>
        <p:txBody>
          <a:bodyPr wrap="square">
            <a:spAutoFit/>
          </a:bodyPr>
          <a:lstStyle/>
          <a:p>
            <a:pPr algn="l"/>
            <a:r>
              <a:rPr lang="pt-BR" sz="1800" b="0" i="0" u="none" strike="noStrike" baseline="0" dirty="0">
                <a:latin typeface="TimesNewRomanPSMT"/>
              </a:rPr>
              <a:t>	</a:t>
            </a:r>
            <a:r>
              <a:rPr lang="en-US" sz="1800" u="none" strike="noStrike" dirty="0">
                <a:effectLst/>
              </a:rPr>
              <a:t>C</a:t>
            </a:r>
            <a:r>
              <a:rPr lang="en-US" sz="1800" u="none" strike="noStrike" baseline="-25000" dirty="0">
                <a:effectLst/>
              </a:rPr>
              <a:t>60</a:t>
            </a:r>
            <a:r>
              <a:rPr lang="en-US" sz="1800" u="none" strike="noStrike" dirty="0">
                <a:effectLst/>
              </a:rPr>
              <a:t>H</a:t>
            </a:r>
            <a:r>
              <a:rPr lang="en-US" sz="1800" u="none" strike="noStrike" baseline="-25000" dirty="0">
                <a:effectLst/>
              </a:rPr>
              <a:t>94</a:t>
            </a:r>
            <a:r>
              <a:rPr lang="en-US" sz="1800" u="none" strike="noStrike" dirty="0">
                <a:effectLst/>
              </a:rPr>
              <a:t>O</a:t>
            </a:r>
            <a:r>
              <a:rPr lang="en-US" sz="1800" u="none" strike="noStrike" baseline="-25000" dirty="0">
                <a:effectLst/>
              </a:rPr>
              <a:t>38</a:t>
            </a:r>
            <a:r>
              <a:rPr lang="en-US" sz="1800" u="none" strike="noStrike" dirty="0">
                <a:effectLst/>
              </a:rPr>
              <a:t>N</a:t>
            </a:r>
            <a:r>
              <a:rPr lang="pt-BR" sz="1800" b="0" i="0" u="none" strike="noStrike" baseline="0" dirty="0">
                <a:latin typeface="TimesNewRomanPSMT"/>
              </a:rPr>
              <a:t> + 18 </a:t>
            </a:r>
            <a:r>
              <a:rPr lang="en-US" sz="1800" u="none" strike="noStrike" dirty="0">
                <a:effectLst/>
              </a:rPr>
              <a:t>H</a:t>
            </a:r>
            <a:r>
              <a:rPr lang="en-US" sz="1800" u="none" strike="noStrike" baseline="-25000" dirty="0">
                <a:effectLst/>
              </a:rPr>
              <a:t>2</a:t>
            </a:r>
            <a:r>
              <a:rPr lang="en-US" sz="1800" u="none" strike="noStrike" dirty="0">
                <a:effectLst/>
              </a:rPr>
              <a:t>O </a:t>
            </a:r>
            <a:r>
              <a:rPr lang="pt-BR" sz="1800" b="0" i="0" u="none" strike="noStrike" baseline="0" dirty="0">
                <a:latin typeface="TimesNewRomanPSMT"/>
              </a:rPr>
              <a:t> </a:t>
            </a:r>
            <a:r>
              <a:rPr lang="en-US" dirty="0">
                <a:latin typeface="SymbolMT"/>
              </a:rPr>
              <a:t> </a:t>
            </a:r>
            <a:r>
              <a:rPr lang="pt-BR" sz="1800" b="0" i="0" u="none" strike="noStrike" baseline="0" dirty="0">
                <a:latin typeface="SymbolMT"/>
              </a:rPr>
              <a:t>     </a:t>
            </a:r>
            <a:r>
              <a:rPr lang="pt-BR" sz="1800" b="0" i="0" u="none" strike="noStrike" baseline="0" dirty="0">
                <a:latin typeface="TimesNewRomanPSMT"/>
              </a:rPr>
              <a:t>32 </a:t>
            </a:r>
            <a:r>
              <a:rPr lang="en-US" sz="1800" u="none" strike="noStrike" dirty="0">
                <a:effectLst/>
              </a:rPr>
              <a:t>CH</a:t>
            </a:r>
            <a:r>
              <a:rPr lang="en-US" sz="1800" u="none" strike="noStrike" baseline="-25000" dirty="0">
                <a:effectLst/>
              </a:rPr>
              <a:t>4</a:t>
            </a:r>
            <a:r>
              <a:rPr lang="pt-BR" sz="1050" b="0" i="0" u="none" strike="noStrike" baseline="0" dirty="0">
                <a:latin typeface="TimesNewRomanPSMT"/>
              </a:rPr>
              <a:t> </a:t>
            </a:r>
            <a:r>
              <a:rPr lang="pt-BR" sz="1800" b="0" i="0" u="none" strike="noStrike" baseline="0" dirty="0">
                <a:latin typeface="TimesNewRomanPSMT"/>
              </a:rPr>
              <a:t>+ 28 </a:t>
            </a:r>
            <a:r>
              <a:rPr lang="en-US" sz="1800" u="none" strike="noStrike" dirty="0">
                <a:effectLst/>
              </a:rPr>
              <a:t>CO</a:t>
            </a:r>
            <a:r>
              <a:rPr lang="en-US" sz="1800" u="none" strike="noStrike" baseline="-25000" dirty="0">
                <a:effectLst/>
              </a:rPr>
              <a:t>2</a:t>
            </a:r>
            <a:r>
              <a:rPr lang="pt-BR" sz="1050" b="0" i="0" u="none" strike="noStrike" baseline="0" dirty="0">
                <a:latin typeface="TimesNewRomanPSMT"/>
              </a:rPr>
              <a:t> </a:t>
            </a:r>
            <a:r>
              <a:rPr lang="pt-BR" sz="1800" b="0" i="0" u="none" strike="noStrike" baseline="0" dirty="0">
                <a:latin typeface="TimesNewRomanPSMT"/>
              </a:rPr>
              <a:t>+ </a:t>
            </a:r>
            <a:r>
              <a:rPr lang="en-US" sz="1800" u="none" strike="noStrike" dirty="0">
                <a:effectLst/>
              </a:rPr>
              <a:t>NH</a:t>
            </a:r>
            <a:r>
              <a:rPr lang="en-US" sz="1800" u="none" strike="noStrike" baseline="-25000" dirty="0">
                <a:effectLst/>
              </a:rPr>
              <a:t>3</a:t>
            </a:r>
            <a:endParaRPr lang="pt-BR" sz="1050" b="0" i="0" u="none" strike="noStrike" baseline="0" dirty="0">
              <a:latin typeface="TimesNewRomanPSMT"/>
            </a:endParaRPr>
          </a:p>
        </p:txBody>
      </p:sp>
      <p:cxnSp>
        <p:nvCxnSpPr>
          <p:cNvPr id="15" name="Straight Arrow Connector 14">
            <a:extLst>
              <a:ext uri="{FF2B5EF4-FFF2-40B4-BE49-F238E27FC236}">
                <a16:creationId xmlns:a16="http://schemas.microsoft.com/office/drawing/2014/main" id="{B4E379B8-A1F3-E8E5-7C9E-16EF59130971}"/>
              </a:ext>
            </a:extLst>
          </p:cNvPr>
          <p:cNvCxnSpPr/>
          <p:nvPr/>
        </p:nvCxnSpPr>
        <p:spPr>
          <a:xfrm>
            <a:off x="5482590" y="2397769"/>
            <a:ext cx="28956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3E3C6AD6-27DF-97AF-832A-70690B8AF30D}"/>
              </a:ext>
            </a:extLst>
          </p:cNvPr>
          <p:cNvPicPr>
            <a:picLocks noChangeAspect="1"/>
          </p:cNvPicPr>
          <p:nvPr/>
        </p:nvPicPr>
        <p:blipFill>
          <a:blip r:embed="rId2"/>
          <a:stretch>
            <a:fillRect/>
          </a:stretch>
        </p:blipFill>
        <p:spPr>
          <a:xfrm>
            <a:off x="6247185" y="2966536"/>
            <a:ext cx="5363323" cy="1448002"/>
          </a:xfrm>
          <a:prstGeom prst="rect">
            <a:avLst/>
          </a:prstGeom>
        </p:spPr>
      </p:pic>
      <p:sp>
        <p:nvSpPr>
          <p:cNvPr id="19" name="TextBox 18">
            <a:extLst>
              <a:ext uri="{FF2B5EF4-FFF2-40B4-BE49-F238E27FC236}">
                <a16:creationId xmlns:a16="http://schemas.microsoft.com/office/drawing/2014/main" id="{C5EB4748-E29A-74E4-49E8-48E2A3059D8D}"/>
              </a:ext>
            </a:extLst>
          </p:cNvPr>
          <p:cNvSpPr txBox="1"/>
          <p:nvPr/>
        </p:nvSpPr>
        <p:spPr>
          <a:xfrm>
            <a:off x="905434" y="5633881"/>
            <a:ext cx="10332720" cy="646331"/>
          </a:xfrm>
          <a:prstGeom prst="rect">
            <a:avLst/>
          </a:prstGeom>
          <a:noFill/>
        </p:spPr>
        <p:txBody>
          <a:bodyPr wrap="square">
            <a:spAutoFit/>
          </a:bodyPr>
          <a:lstStyle/>
          <a:p>
            <a:pPr algn="l"/>
            <a:r>
              <a:rPr lang="en-US" sz="1800" b="1" i="0" u="none" strike="noStrike" baseline="0" dirty="0">
                <a:latin typeface="TimesNewRomanPS-BoldMT"/>
              </a:rPr>
              <a:t>24. </a:t>
            </a:r>
            <a:r>
              <a:rPr lang="en-US" sz="1800" i="0" u="none" strike="noStrike" baseline="0" dirty="0">
                <a:latin typeface="TimesNewRomanPS-BoldMT"/>
              </a:rPr>
              <a:t>Refer to the Bioconversion section of the Chemistry and Biology chapter of the FE Reference Handbook &amp; the FE Chemical Practice Exam.</a:t>
            </a:r>
          </a:p>
        </p:txBody>
      </p:sp>
      <p:sp>
        <p:nvSpPr>
          <p:cNvPr id="21" name="TextBox 20">
            <a:extLst>
              <a:ext uri="{FF2B5EF4-FFF2-40B4-BE49-F238E27FC236}">
                <a16:creationId xmlns:a16="http://schemas.microsoft.com/office/drawing/2014/main" id="{1B1E8386-2E98-164F-C49E-9F5D628DDA5A}"/>
              </a:ext>
            </a:extLst>
          </p:cNvPr>
          <p:cNvSpPr txBox="1"/>
          <p:nvPr/>
        </p:nvSpPr>
        <p:spPr>
          <a:xfrm>
            <a:off x="1434350" y="5126921"/>
            <a:ext cx="6096000" cy="369332"/>
          </a:xfrm>
          <a:prstGeom prst="rect">
            <a:avLst/>
          </a:prstGeom>
          <a:noFill/>
        </p:spPr>
        <p:txBody>
          <a:bodyPr wrap="square">
            <a:spAutoFit/>
          </a:bodyPr>
          <a:lstStyle/>
          <a:p>
            <a:pPr algn="l"/>
            <a:r>
              <a:rPr lang="en-US" sz="1800" b="1" i="0" u="none" strike="noStrike" baseline="0" dirty="0">
                <a:latin typeface="TimesNewRomanPS-BoldMT"/>
              </a:rPr>
              <a:t>THE CORRECT ANSWER IS: 714–715</a:t>
            </a:r>
            <a:endParaRPr lang="en-US" dirty="0"/>
          </a:p>
        </p:txBody>
      </p:sp>
      <p:sp>
        <p:nvSpPr>
          <p:cNvPr id="2" name="Title 3">
            <a:extLst>
              <a:ext uri="{FF2B5EF4-FFF2-40B4-BE49-F238E27FC236}">
                <a16:creationId xmlns:a16="http://schemas.microsoft.com/office/drawing/2014/main" id="{AF43681E-D2E3-46BF-26B6-1F481CFE1A09}"/>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Tree>
    <p:extLst>
      <p:ext uri="{BB962C8B-B14F-4D97-AF65-F5344CB8AC3E}">
        <p14:creationId xmlns:p14="http://schemas.microsoft.com/office/powerpoint/2010/main" val="85904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Stoichiometry and chemical reactions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Equilibrium</a:t>
            </a:r>
          </a:p>
          <a:p>
            <a:pPr marL="0" indent="0">
              <a:buNone/>
            </a:pPr>
            <a:r>
              <a:rPr lang="en-US" dirty="0"/>
              <a:t>acid-base</a:t>
            </a:r>
          </a:p>
          <a:p>
            <a:pPr marL="0" indent="0">
              <a:buNone/>
            </a:pPr>
            <a:r>
              <a:rPr lang="en-US" dirty="0"/>
              <a:t>oxidation-reduction</a:t>
            </a:r>
          </a:p>
          <a:p>
            <a:pPr marL="0" indent="0">
              <a:buNone/>
            </a:pPr>
            <a:r>
              <a:rPr lang="en-US" dirty="0"/>
              <a:t>Precipitation</a:t>
            </a:r>
          </a:p>
          <a:p>
            <a:pPr marL="0" indent="0">
              <a:buNone/>
            </a:pPr>
            <a:r>
              <a:rPr lang="en-US" dirty="0" err="1"/>
              <a:t>pC</a:t>
            </a:r>
            <a:r>
              <a:rPr lang="en-US" dirty="0"/>
              <a:t>-pH</a:t>
            </a:r>
          </a:p>
        </p:txBody>
      </p:sp>
    </p:spTree>
    <p:extLst>
      <p:ext uri="{BB962C8B-B14F-4D97-AF65-F5344CB8AC3E}">
        <p14:creationId xmlns:p14="http://schemas.microsoft.com/office/powerpoint/2010/main" val="1410938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77F36A-8923-F8AB-176F-0291F1330557}"/>
              </a:ext>
            </a:extLst>
          </p:cNvPr>
          <p:cNvSpPr txBox="1"/>
          <p:nvPr/>
        </p:nvSpPr>
        <p:spPr>
          <a:xfrm>
            <a:off x="6705600" y="2690336"/>
            <a:ext cx="6096000" cy="1477328"/>
          </a:xfrm>
          <a:prstGeom prst="rect">
            <a:avLst/>
          </a:prstGeom>
          <a:noFill/>
        </p:spPr>
        <p:txBody>
          <a:bodyPr wrap="square">
            <a:spAutoFit/>
          </a:bodyPr>
          <a:lstStyle/>
          <a:p>
            <a:pPr algn="l"/>
            <a:r>
              <a:rPr lang="en-US" sz="1800" b="1" i="0" u="none" strike="noStrike" baseline="0" dirty="0">
                <a:latin typeface="TimesNewRomanPS-BoldMT"/>
              </a:rPr>
              <a:t>18. </a:t>
            </a:r>
            <a:r>
              <a:rPr lang="en-US" sz="1800" b="0" i="0" u="none" strike="noStrike" baseline="0" dirty="0">
                <a:latin typeface="TimesNewRomanPSMT"/>
              </a:rPr>
              <a:t>Refer to the Chemistry chapter of the </a:t>
            </a:r>
            <a:r>
              <a:rPr lang="en-US" sz="1800" b="0" i="1" u="none" strike="noStrike" baseline="0" dirty="0">
                <a:latin typeface="TimesNewRomanPS-ItalicMT"/>
              </a:rPr>
              <a:t>FE Reference Handbook </a:t>
            </a:r>
            <a:r>
              <a:rPr lang="en-US" sz="1800" b="0" i="0" u="none" strike="noStrike" baseline="0" dirty="0">
                <a:latin typeface="TimesNewRomanPSMT"/>
              </a:rPr>
              <a:t>for the equilibrium constant of a</a:t>
            </a:r>
          </a:p>
          <a:p>
            <a:pPr algn="l"/>
            <a:r>
              <a:rPr lang="en-US" sz="1800" b="0" i="0" u="none" strike="noStrike" baseline="0" dirty="0">
                <a:latin typeface="TimesNewRomanPSMT"/>
              </a:rPr>
              <a:t>chemical reaction.</a:t>
            </a:r>
          </a:p>
          <a:p>
            <a:pPr algn="l"/>
            <a:r>
              <a:rPr lang="en-US" sz="1800" b="0" i="0" u="none" strike="noStrike" baseline="0" dirty="0">
                <a:latin typeface="TimesNewRomanPSMT"/>
              </a:rPr>
              <a:t>4A + B ↔ 2C + 2D</a:t>
            </a:r>
          </a:p>
          <a:p>
            <a:pPr algn="l"/>
            <a:r>
              <a:rPr lang="en-US" sz="1800" b="1" i="0" u="none" strike="noStrike" baseline="0" dirty="0">
                <a:latin typeface="TimesNewRomanPS-BoldMT"/>
              </a:rPr>
              <a:t>THE CORRECT ANSWER IS: B</a:t>
            </a:r>
            <a:endParaRPr lang="en-US" dirty="0"/>
          </a:p>
        </p:txBody>
      </p:sp>
      <p:sp>
        <p:nvSpPr>
          <p:cNvPr id="5" name="TextBox 4">
            <a:extLst>
              <a:ext uri="{FF2B5EF4-FFF2-40B4-BE49-F238E27FC236}">
                <a16:creationId xmlns:a16="http://schemas.microsoft.com/office/drawing/2014/main" id="{A049097E-DABB-1075-A9BB-D3B5B24A1B65}"/>
              </a:ext>
            </a:extLst>
          </p:cNvPr>
          <p:cNvSpPr txBox="1"/>
          <p:nvPr/>
        </p:nvSpPr>
        <p:spPr>
          <a:xfrm>
            <a:off x="869576" y="1451393"/>
            <a:ext cx="6400800" cy="369332"/>
          </a:xfrm>
          <a:prstGeom prst="rect">
            <a:avLst/>
          </a:prstGeom>
          <a:noFill/>
        </p:spPr>
        <p:txBody>
          <a:bodyPr wrap="square">
            <a:spAutoFit/>
          </a:bodyPr>
          <a:lstStyle/>
          <a:p>
            <a:r>
              <a:rPr lang="en-US" sz="1800" b="1" i="0" u="none" strike="noStrike" baseline="0" dirty="0">
                <a:latin typeface="TimesNewRomanPS-BoldMT"/>
              </a:rPr>
              <a:t>18. </a:t>
            </a:r>
            <a:r>
              <a:rPr lang="en-US" sz="1800" b="0" i="0" u="none" strike="noStrike" baseline="0" dirty="0">
                <a:latin typeface="TimesNewRomanPSMT"/>
              </a:rPr>
              <a:t>Consider the following equation:</a:t>
            </a:r>
            <a:endParaRPr lang="en-US" dirty="0"/>
          </a:p>
        </p:txBody>
      </p:sp>
      <p:sp>
        <p:nvSpPr>
          <p:cNvPr id="7" name="TextBox 6">
            <a:extLst>
              <a:ext uri="{FF2B5EF4-FFF2-40B4-BE49-F238E27FC236}">
                <a16:creationId xmlns:a16="http://schemas.microsoft.com/office/drawing/2014/main" id="{37A7A1D3-51E0-9330-BFEE-D6A8F3D33DE3}"/>
              </a:ext>
            </a:extLst>
          </p:cNvPr>
          <p:cNvSpPr txBox="1"/>
          <p:nvPr/>
        </p:nvSpPr>
        <p:spPr>
          <a:xfrm>
            <a:off x="905434" y="2650013"/>
            <a:ext cx="5540190" cy="2400657"/>
          </a:xfrm>
          <a:prstGeom prst="rect">
            <a:avLst/>
          </a:prstGeom>
          <a:noFill/>
        </p:spPr>
        <p:txBody>
          <a:bodyPr wrap="square">
            <a:spAutoFit/>
          </a:bodyPr>
          <a:lstStyle/>
          <a:p>
            <a:pPr algn="l"/>
            <a:r>
              <a:rPr lang="en-US" sz="1800" b="0" i="0" u="none" strike="noStrike" baseline="0" dirty="0">
                <a:latin typeface="TimesNewRomanPSMT"/>
              </a:rPr>
              <a:t>The equation above is the formulation of the chemical equilibrium constant equation for which of the following reactions?</a:t>
            </a:r>
          </a:p>
          <a:p>
            <a:pPr algn="l"/>
            <a:r>
              <a:rPr lang="pt-BR" sz="2400" b="0" i="0" u="none" strike="noStrike" baseline="0" dirty="0">
                <a:latin typeface="CourierNewPSMT"/>
              </a:rPr>
              <a:t>o </a:t>
            </a:r>
            <a:r>
              <a:rPr lang="pt-BR" sz="1800" b="0" i="0" u="none" strike="noStrike" baseline="0" dirty="0">
                <a:latin typeface="TimesNewRomanPSMT"/>
              </a:rPr>
              <a:t>A. </a:t>
            </a:r>
            <a:r>
              <a:rPr lang="pt-BR" sz="1800" b="0" i="1" u="none" strike="noStrike" baseline="0" dirty="0">
                <a:latin typeface="TimesNewRomanPS-ItalicMT"/>
              </a:rPr>
              <a:t>C</a:t>
            </a:r>
            <a:r>
              <a:rPr lang="pt-BR" sz="1050" b="0" i="0" u="none" strike="noStrike" baseline="0" dirty="0">
                <a:latin typeface="TimesNewRomanPSMT"/>
              </a:rPr>
              <a:t>2 </a:t>
            </a:r>
            <a:r>
              <a:rPr lang="pt-BR" sz="1800" b="0" i="0" u="none" strike="noStrike" baseline="0" dirty="0">
                <a:latin typeface="TimesNewRomanPSMT"/>
              </a:rPr>
              <a:t>+ </a:t>
            </a:r>
            <a:r>
              <a:rPr lang="pt-BR" sz="1800" b="0" i="1" u="none" strike="noStrike" baseline="0" dirty="0">
                <a:latin typeface="TimesNewRomanPS-ItalicMT"/>
              </a:rPr>
              <a:t>D</a:t>
            </a:r>
            <a:r>
              <a:rPr lang="pt-BR" sz="1050" b="0" i="0" u="none" strike="noStrike" baseline="0" dirty="0">
                <a:latin typeface="TimesNewRomanPSMT"/>
              </a:rPr>
              <a:t>2 </a:t>
            </a:r>
            <a:r>
              <a:rPr lang="pt-BR" sz="1800" b="0" i="0" u="none" strike="noStrike" baseline="0" dirty="0">
                <a:latin typeface="TimesNewRomanPSMT"/>
              </a:rPr>
              <a:t>↔ </a:t>
            </a:r>
            <a:r>
              <a:rPr lang="pt-BR" sz="1800" b="0" i="1" u="none" strike="noStrike" baseline="0" dirty="0">
                <a:latin typeface="TimesNewRomanPS-ItalicMT"/>
              </a:rPr>
              <a:t>A</a:t>
            </a:r>
            <a:r>
              <a:rPr lang="pt-BR" sz="1050" b="0" i="0" u="none" strike="noStrike" baseline="0" dirty="0">
                <a:latin typeface="TimesNewRomanPSMT"/>
              </a:rPr>
              <a:t>4 </a:t>
            </a:r>
            <a:r>
              <a:rPr lang="pt-BR" sz="1800" b="0" i="0" u="none" strike="noStrike" baseline="0" dirty="0">
                <a:latin typeface="TimesNewRomanPSMT"/>
              </a:rPr>
              <a:t>+ </a:t>
            </a:r>
            <a:r>
              <a:rPr lang="pt-BR" sz="1800" b="0" i="1" u="none" strike="noStrike" baseline="0" dirty="0">
                <a:latin typeface="TimesNewRomanPS-ItalicMT"/>
              </a:rPr>
              <a:t>B</a:t>
            </a:r>
          </a:p>
          <a:p>
            <a:pPr algn="l"/>
            <a:r>
              <a:rPr lang="pt-BR" sz="2400" b="0" i="0" u="none" strike="noStrike" baseline="0" dirty="0">
                <a:latin typeface="CourierNewPSMT"/>
              </a:rPr>
              <a:t>o </a:t>
            </a:r>
            <a:r>
              <a:rPr lang="pt-BR" sz="1800" b="0" i="0" u="none" strike="noStrike" baseline="0" dirty="0">
                <a:latin typeface="TimesNewRomanPSMT"/>
              </a:rPr>
              <a:t>B. 4</a:t>
            </a:r>
            <a:r>
              <a:rPr lang="pt-BR" sz="1800" b="0" i="1" u="none" strike="noStrike" baseline="0" dirty="0">
                <a:latin typeface="TimesNewRomanPS-ItalicMT"/>
              </a:rPr>
              <a:t>A </a:t>
            </a:r>
            <a:r>
              <a:rPr lang="pt-BR" sz="1800" b="0" i="0" u="none" strike="noStrike" baseline="0" dirty="0">
                <a:latin typeface="TimesNewRomanPSMT"/>
              </a:rPr>
              <a:t>+ </a:t>
            </a:r>
            <a:r>
              <a:rPr lang="pt-BR" sz="1800" b="0" i="1" u="none" strike="noStrike" baseline="0" dirty="0">
                <a:latin typeface="TimesNewRomanPS-ItalicMT"/>
              </a:rPr>
              <a:t>B </a:t>
            </a:r>
            <a:r>
              <a:rPr lang="pt-BR" sz="1800" b="0" i="0" u="none" strike="noStrike" baseline="0" dirty="0">
                <a:latin typeface="TimesNewRomanPSMT"/>
              </a:rPr>
              <a:t>↔ 2</a:t>
            </a:r>
            <a:r>
              <a:rPr lang="pt-BR" sz="1800" b="0" i="1" u="none" strike="noStrike" baseline="0" dirty="0">
                <a:latin typeface="TimesNewRomanPS-ItalicMT"/>
              </a:rPr>
              <a:t>C </a:t>
            </a:r>
            <a:r>
              <a:rPr lang="pt-BR" sz="1800" b="0" i="0" u="none" strike="noStrike" baseline="0" dirty="0">
                <a:latin typeface="TimesNewRomanPSMT"/>
              </a:rPr>
              <a:t>+ 2</a:t>
            </a:r>
            <a:r>
              <a:rPr lang="pt-BR" sz="1800" b="0" i="1" u="none" strike="noStrike" baseline="0" dirty="0">
                <a:latin typeface="TimesNewRomanPS-ItalicMT"/>
              </a:rPr>
              <a:t>D</a:t>
            </a:r>
          </a:p>
          <a:p>
            <a:pPr algn="l"/>
            <a:r>
              <a:rPr lang="pt-BR" sz="2400" b="0" i="0" u="none" strike="noStrike" baseline="0" dirty="0">
                <a:latin typeface="CourierNewPSMT"/>
              </a:rPr>
              <a:t>o </a:t>
            </a:r>
            <a:r>
              <a:rPr lang="pt-BR" sz="1800" b="0" i="0" u="none" strike="noStrike" baseline="0" dirty="0">
                <a:latin typeface="TimesNewRomanPSMT"/>
              </a:rPr>
              <a:t>C. 4</a:t>
            </a:r>
            <a:r>
              <a:rPr lang="pt-BR" sz="1800" b="0" i="1" u="none" strike="noStrike" baseline="0" dirty="0">
                <a:latin typeface="TimesNewRomanPS-ItalicMT"/>
              </a:rPr>
              <a:t>C </a:t>
            </a:r>
            <a:r>
              <a:rPr lang="pt-BR" sz="1800" b="0" i="0" u="none" strike="noStrike" baseline="0" dirty="0">
                <a:latin typeface="TimesNewRomanPSMT"/>
              </a:rPr>
              <a:t>+ 2</a:t>
            </a:r>
            <a:r>
              <a:rPr lang="pt-BR" sz="1800" b="0" i="1" u="none" strike="noStrike" baseline="0" dirty="0">
                <a:latin typeface="TimesNewRomanPS-ItalicMT"/>
              </a:rPr>
              <a:t>D </a:t>
            </a:r>
            <a:r>
              <a:rPr lang="pt-BR" sz="1800" b="0" i="0" u="none" strike="noStrike" baseline="0" dirty="0">
                <a:latin typeface="TimesNewRomanPSMT"/>
              </a:rPr>
              <a:t>↔ 2</a:t>
            </a:r>
            <a:r>
              <a:rPr lang="pt-BR" sz="1800" b="0" i="1" u="none" strike="noStrike" baseline="0" dirty="0">
                <a:latin typeface="TimesNewRomanPS-ItalicMT"/>
              </a:rPr>
              <a:t>A </a:t>
            </a:r>
            <a:r>
              <a:rPr lang="pt-BR" sz="1800" b="0" i="0" u="none" strike="noStrike" baseline="0" dirty="0">
                <a:latin typeface="TimesNewRomanPSMT"/>
              </a:rPr>
              <a:t>+ </a:t>
            </a:r>
            <a:r>
              <a:rPr lang="pt-BR" sz="1800" b="0" i="1" u="none" strike="noStrike" baseline="0" dirty="0">
                <a:latin typeface="TimesNewRomanPS-ItalicMT"/>
              </a:rPr>
              <a:t>B</a:t>
            </a:r>
          </a:p>
          <a:p>
            <a:pPr algn="l"/>
            <a:r>
              <a:rPr lang="pt-BR" sz="2400" b="0" i="0" u="none" strike="noStrike" baseline="0" dirty="0">
                <a:latin typeface="CourierNewPSMT"/>
              </a:rPr>
              <a:t>o </a:t>
            </a:r>
            <a:r>
              <a:rPr lang="pt-BR" sz="1800" b="0" i="0" u="none" strike="noStrike" baseline="0" dirty="0">
                <a:latin typeface="TimesNewRomanPSMT"/>
              </a:rPr>
              <a:t>D. </a:t>
            </a:r>
            <a:r>
              <a:rPr lang="pt-BR" sz="1800" b="0" i="1" u="none" strike="noStrike" baseline="0" dirty="0">
                <a:latin typeface="TimesNewRomanPS-ItalicMT"/>
              </a:rPr>
              <a:t>A</a:t>
            </a:r>
            <a:r>
              <a:rPr lang="pt-BR" sz="1050" b="0" i="0" u="none" strike="noStrike" baseline="0" dirty="0">
                <a:latin typeface="TimesNewRomanPSMT"/>
              </a:rPr>
              <a:t>4 </a:t>
            </a:r>
            <a:r>
              <a:rPr lang="pt-BR" sz="1800" b="0" i="0" u="none" strike="noStrike" baseline="0" dirty="0">
                <a:latin typeface="TimesNewRomanPSMT"/>
              </a:rPr>
              <a:t>+ </a:t>
            </a:r>
            <a:r>
              <a:rPr lang="pt-BR" sz="1800" b="0" i="1" u="none" strike="noStrike" baseline="0" dirty="0">
                <a:latin typeface="TimesNewRomanPS-ItalicMT"/>
              </a:rPr>
              <a:t>B </a:t>
            </a:r>
            <a:r>
              <a:rPr lang="pt-BR" sz="1800" b="0" i="0" u="none" strike="noStrike" baseline="0" dirty="0">
                <a:latin typeface="TimesNewRomanPSMT"/>
              </a:rPr>
              <a:t>↔ </a:t>
            </a:r>
            <a:r>
              <a:rPr lang="pt-BR" sz="1800" b="0" i="1" u="none" strike="noStrike" baseline="0" dirty="0">
                <a:latin typeface="TimesNewRomanPS-ItalicMT"/>
              </a:rPr>
              <a:t>C</a:t>
            </a:r>
            <a:r>
              <a:rPr lang="pt-BR" sz="1050" b="0" i="0" u="none" strike="noStrike" baseline="0" dirty="0">
                <a:latin typeface="TimesNewRomanPSMT"/>
              </a:rPr>
              <a:t>2 </a:t>
            </a:r>
            <a:r>
              <a:rPr lang="pt-BR" sz="1800" b="0" i="0" u="none" strike="noStrike" baseline="0" dirty="0">
                <a:latin typeface="TimesNewRomanPSMT"/>
              </a:rPr>
              <a:t>+ </a:t>
            </a:r>
            <a:r>
              <a:rPr lang="pt-BR" sz="1800" b="0" i="1" u="none" strike="noStrike" baseline="0" dirty="0">
                <a:latin typeface="TimesNewRomanPS-ItalicMT"/>
              </a:rPr>
              <a:t>D</a:t>
            </a:r>
            <a:r>
              <a:rPr lang="pt-BR" sz="1050" b="0" i="0" u="none" strike="noStrike" baseline="0" dirty="0">
                <a:latin typeface="TimesNewRomanPSMT"/>
              </a:rPr>
              <a:t>2</a:t>
            </a:r>
            <a:endParaRPr lang="en-US" dirty="0"/>
          </a:p>
        </p:txBody>
      </p:sp>
      <p:pic>
        <p:nvPicPr>
          <p:cNvPr id="9" name="Picture 8">
            <a:extLst>
              <a:ext uri="{FF2B5EF4-FFF2-40B4-BE49-F238E27FC236}">
                <a16:creationId xmlns:a16="http://schemas.microsoft.com/office/drawing/2014/main" id="{0FFFAE44-D2D2-B7A1-BF89-186B72E5DFF3}"/>
              </a:ext>
            </a:extLst>
          </p:cNvPr>
          <p:cNvPicPr>
            <a:picLocks noChangeAspect="1"/>
          </p:cNvPicPr>
          <p:nvPr/>
        </p:nvPicPr>
        <p:blipFill>
          <a:blip r:embed="rId2"/>
          <a:stretch>
            <a:fillRect/>
          </a:stretch>
        </p:blipFill>
        <p:spPr>
          <a:xfrm>
            <a:off x="1619134" y="1874690"/>
            <a:ext cx="1638529" cy="724001"/>
          </a:xfrm>
          <a:prstGeom prst="rect">
            <a:avLst/>
          </a:prstGeom>
        </p:spPr>
      </p:pic>
      <p:sp>
        <p:nvSpPr>
          <p:cNvPr id="2" name="Title 3">
            <a:extLst>
              <a:ext uri="{FF2B5EF4-FFF2-40B4-BE49-F238E27FC236}">
                <a16:creationId xmlns:a16="http://schemas.microsoft.com/office/drawing/2014/main" id="{B2B3B91C-EEE1-CE85-74F4-A3628C49C5A6}"/>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Tree>
    <p:extLst>
      <p:ext uri="{BB962C8B-B14F-4D97-AF65-F5344CB8AC3E}">
        <p14:creationId xmlns:p14="http://schemas.microsoft.com/office/powerpoint/2010/main" val="3358328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02D5B9-CEBC-DD72-4A18-080BA9948446}"/>
              </a:ext>
            </a:extLst>
          </p:cNvPr>
          <p:cNvSpPr txBox="1"/>
          <p:nvPr/>
        </p:nvSpPr>
        <p:spPr>
          <a:xfrm>
            <a:off x="6096000" y="3402177"/>
            <a:ext cx="6096000" cy="2862322"/>
          </a:xfrm>
          <a:prstGeom prst="rect">
            <a:avLst/>
          </a:prstGeom>
          <a:noFill/>
        </p:spPr>
        <p:txBody>
          <a:bodyPr wrap="square">
            <a:spAutoFit/>
          </a:bodyPr>
          <a:lstStyle/>
          <a:p>
            <a:pPr algn="l"/>
            <a:r>
              <a:rPr lang="en-US" sz="1800" b="0" i="0" u="none" strike="noStrike" baseline="0" dirty="0">
                <a:latin typeface="TimesNewRomanPSMT"/>
              </a:rPr>
              <a:t>In a balanced reaction, the number of atoms of each element must be the same on both sides of the reaction.</a:t>
            </a:r>
          </a:p>
          <a:p>
            <a:pPr algn="l">
              <a:tabLst>
                <a:tab pos="1604963" algn="l"/>
              </a:tabLst>
            </a:pPr>
            <a:r>
              <a:rPr lang="pt-BR" sz="1800" b="0" i="0" u="none" strike="noStrike" baseline="0" dirty="0">
                <a:latin typeface="TimesNewRomanPSMT"/>
              </a:rPr>
              <a:t>Carbon:	</a:t>
            </a:r>
            <a:r>
              <a:rPr lang="pt-BR" sz="1800" b="0" i="1" u="none" strike="noStrike" baseline="0" dirty="0">
                <a:latin typeface="TimesNewRomanPS-ItalicMT"/>
              </a:rPr>
              <a:t>A</a:t>
            </a:r>
            <a:r>
              <a:rPr lang="pt-BR" sz="1800" b="0" i="0" u="none" strike="noStrike" baseline="0" dirty="0">
                <a:latin typeface="TimesNewRomanPSMT"/>
              </a:rPr>
              <a:t>*1 + </a:t>
            </a:r>
            <a:r>
              <a:rPr lang="pt-BR" sz="1800" b="0" i="1" u="none" strike="noStrike" baseline="0" dirty="0">
                <a:latin typeface="TimesNewRomanPS-ItalicMT"/>
              </a:rPr>
              <a:t>B</a:t>
            </a:r>
            <a:r>
              <a:rPr lang="pt-BR" sz="1800" b="0" i="0" u="none" strike="noStrike" baseline="0" dirty="0">
                <a:latin typeface="TimesNewRomanPSMT"/>
              </a:rPr>
              <a:t>*0 = </a:t>
            </a:r>
            <a:r>
              <a:rPr lang="pt-BR" sz="1800" b="0" i="1" u="none" strike="noStrike" baseline="0" dirty="0">
                <a:latin typeface="TimesNewRomanPS-ItalicMT"/>
              </a:rPr>
              <a:t>C</a:t>
            </a:r>
            <a:r>
              <a:rPr lang="pt-BR" sz="1800" b="0" i="0" u="none" strike="noStrike" baseline="0" dirty="0">
                <a:latin typeface="TimesNewRomanPSMT"/>
              </a:rPr>
              <a:t>*1 + </a:t>
            </a:r>
            <a:r>
              <a:rPr lang="pt-BR" sz="1800" b="0" i="1" u="none" strike="noStrike" baseline="0" dirty="0">
                <a:latin typeface="TimesNewRomanPS-ItalicMT"/>
              </a:rPr>
              <a:t>D</a:t>
            </a:r>
            <a:r>
              <a:rPr lang="pt-BR" sz="1800" b="0" i="0" u="none" strike="noStrike" baseline="0" dirty="0">
                <a:latin typeface="TimesNewRomanPSMT"/>
              </a:rPr>
              <a:t>*0 	</a:t>
            </a:r>
            <a:r>
              <a:rPr lang="pt-BR" sz="1800" b="0" i="1" u="none" strike="noStrike" baseline="0" dirty="0">
                <a:latin typeface="TimesNewRomanPS-ItalicMT"/>
              </a:rPr>
              <a:t>A </a:t>
            </a:r>
            <a:r>
              <a:rPr lang="pt-BR" sz="1800" b="0" i="0" u="none" strike="noStrike" baseline="0" dirty="0">
                <a:latin typeface="TimesNewRomanPSMT"/>
              </a:rPr>
              <a:t>= </a:t>
            </a:r>
            <a:r>
              <a:rPr lang="pt-BR" sz="1800" b="0" i="1" u="none" strike="noStrike" baseline="0" dirty="0">
                <a:latin typeface="TimesNewRomanPS-ItalicMT"/>
              </a:rPr>
              <a:t>C</a:t>
            </a:r>
          </a:p>
          <a:p>
            <a:pPr algn="l">
              <a:tabLst>
                <a:tab pos="1604963" algn="l"/>
              </a:tabLst>
            </a:pPr>
            <a:r>
              <a:rPr lang="it-IT" sz="1800" b="0" i="0" u="none" strike="noStrike" baseline="0" dirty="0">
                <a:latin typeface="TimesNewRomanPSMT"/>
              </a:rPr>
              <a:t>Hydrogen:	</a:t>
            </a:r>
            <a:r>
              <a:rPr lang="it-IT" sz="1800" b="0" i="1" u="none" strike="noStrike" baseline="0" dirty="0">
                <a:latin typeface="TimesNewRomanPS-ItalicMT"/>
              </a:rPr>
              <a:t>A</a:t>
            </a:r>
            <a:r>
              <a:rPr lang="it-IT" sz="1800" b="0" i="0" u="none" strike="noStrike" baseline="0" dirty="0">
                <a:latin typeface="TimesNewRomanPSMT"/>
              </a:rPr>
              <a:t>*4 + </a:t>
            </a:r>
            <a:r>
              <a:rPr lang="it-IT" sz="1800" b="0" i="1" u="none" strike="noStrike" baseline="0" dirty="0">
                <a:latin typeface="TimesNewRomanPS-ItalicMT"/>
              </a:rPr>
              <a:t>B</a:t>
            </a:r>
            <a:r>
              <a:rPr lang="it-IT" sz="1800" b="0" i="0" u="none" strike="noStrike" baseline="0" dirty="0">
                <a:latin typeface="TimesNewRomanPSMT"/>
              </a:rPr>
              <a:t>*0 = </a:t>
            </a:r>
            <a:r>
              <a:rPr lang="it-IT" sz="1800" b="0" i="1" u="none" strike="noStrike" baseline="0" dirty="0">
                <a:latin typeface="TimesNewRomanPS-ItalicMT"/>
              </a:rPr>
              <a:t>C</a:t>
            </a:r>
            <a:r>
              <a:rPr lang="it-IT" sz="1800" b="0" i="0" u="none" strike="noStrike" baseline="0" dirty="0">
                <a:latin typeface="TimesNewRomanPSMT"/>
              </a:rPr>
              <a:t>*0 + </a:t>
            </a:r>
            <a:r>
              <a:rPr lang="it-IT" sz="1800" b="0" i="1" u="none" strike="noStrike" baseline="0" dirty="0">
                <a:latin typeface="TimesNewRomanPS-ItalicMT"/>
              </a:rPr>
              <a:t>D</a:t>
            </a:r>
            <a:r>
              <a:rPr lang="it-IT" sz="1800" b="0" i="0" u="none" strike="noStrike" baseline="0" dirty="0">
                <a:latin typeface="TimesNewRomanPSMT"/>
              </a:rPr>
              <a:t>*2 	2</a:t>
            </a:r>
            <a:r>
              <a:rPr lang="it-IT" sz="1800" b="0" i="1" u="none" strike="noStrike" baseline="0" dirty="0">
                <a:latin typeface="TimesNewRomanPS-ItalicMT"/>
              </a:rPr>
              <a:t>A </a:t>
            </a:r>
            <a:r>
              <a:rPr lang="it-IT" sz="1800" b="0" i="0" u="none" strike="noStrike" baseline="0" dirty="0">
                <a:latin typeface="TimesNewRomanPSMT"/>
              </a:rPr>
              <a:t>= </a:t>
            </a:r>
            <a:r>
              <a:rPr lang="it-IT" sz="1800" b="0" i="1" u="none" strike="noStrike" baseline="0" dirty="0">
                <a:latin typeface="TimesNewRomanPS-ItalicMT"/>
              </a:rPr>
              <a:t>D</a:t>
            </a:r>
          </a:p>
          <a:p>
            <a:pPr algn="l">
              <a:tabLst>
                <a:tab pos="1604963" algn="l"/>
              </a:tabLst>
            </a:pPr>
            <a:r>
              <a:rPr lang="en-US" sz="1800" b="0" i="0" u="none" strike="noStrike" baseline="0" dirty="0">
                <a:latin typeface="TimesNewRomanPSMT"/>
              </a:rPr>
              <a:t>Oxygen:	</a:t>
            </a:r>
            <a:r>
              <a:rPr lang="en-US" sz="1800" b="0" i="1" u="none" strike="noStrike" baseline="0" dirty="0">
                <a:latin typeface="TimesNewRomanPS-ItalicMT"/>
              </a:rPr>
              <a:t>A</a:t>
            </a:r>
            <a:r>
              <a:rPr lang="en-US" sz="1800" b="0" i="0" u="none" strike="noStrike" baseline="0" dirty="0">
                <a:latin typeface="TimesNewRomanPSMT"/>
              </a:rPr>
              <a:t>*0 + </a:t>
            </a:r>
            <a:r>
              <a:rPr lang="en-US" sz="1800" b="0" i="1" u="none" strike="noStrike" baseline="0" dirty="0">
                <a:latin typeface="TimesNewRomanPS-ItalicMT"/>
              </a:rPr>
              <a:t>B</a:t>
            </a:r>
            <a:r>
              <a:rPr lang="en-US" sz="1800" b="0" i="0" u="none" strike="noStrike" baseline="0" dirty="0">
                <a:latin typeface="TimesNewRomanPSMT"/>
              </a:rPr>
              <a:t>*2 = </a:t>
            </a:r>
            <a:r>
              <a:rPr lang="en-US" sz="1800" b="0" i="1" u="none" strike="noStrike" baseline="0" dirty="0">
                <a:latin typeface="TimesNewRomanPS-ItalicMT"/>
              </a:rPr>
              <a:t>C</a:t>
            </a:r>
            <a:r>
              <a:rPr lang="en-US" sz="1800" b="0" i="0" u="none" strike="noStrike" baseline="0" dirty="0">
                <a:latin typeface="TimesNewRomanPSMT"/>
              </a:rPr>
              <a:t>*2 + </a:t>
            </a:r>
            <a:r>
              <a:rPr lang="en-US" sz="1800" b="0" i="1" u="none" strike="noStrike" baseline="0" dirty="0">
                <a:latin typeface="TimesNewRomanPS-ItalicMT"/>
              </a:rPr>
              <a:t>D</a:t>
            </a:r>
            <a:r>
              <a:rPr lang="en-US" sz="1800" b="0" i="0" u="none" strike="noStrike" baseline="0" dirty="0">
                <a:latin typeface="TimesNewRomanPSMT"/>
              </a:rPr>
              <a:t>*1 	2</a:t>
            </a:r>
            <a:r>
              <a:rPr lang="en-US" sz="1800" b="0" i="1" u="none" strike="noStrike" baseline="0" dirty="0">
                <a:latin typeface="TimesNewRomanPS-ItalicMT"/>
              </a:rPr>
              <a:t>B </a:t>
            </a:r>
            <a:r>
              <a:rPr lang="en-US" sz="1800" b="0" i="0" u="none" strike="noStrike" baseline="0" dirty="0">
                <a:latin typeface="TimesNewRomanPSMT"/>
              </a:rPr>
              <a:t>= 2</a:t>
            </a:r>
            <a:r>
              <a:rPr lang="en-US" sz="1800" b="0" i="1" u="none" strike="noStrike" baseline="0" dirty="0">
                <a:latin typeface="TimesNewRomanPS-ItalicMT"/>
              </a:rPr>
              <a:t>C </a:t>
            </a:r>
            <a:r>
              <a:rPr lang="en-US" sz="1800" b="0" i="0" u="none" strike="noStrike" baseline="0" dirty="0">
                <a:latin typeface="TimesNewRomanPSMT"/>
              </a:rPr>
              <a:t>+ </a:t>
            </a:r>
            <a:r>
              <a:rPr lang="en-US" sz="1800" b="0" i="1" u="none" strike="noStrike" baseline="0" dirty="0">
                <a:latin typeface="TimesNewRomanPS-ItalicMT"/>
              </a:rPr>
              <a:t>D</a:t>
            </a:r>
          </a:p>
          <a:p>
            <a:pPr algn="l"/>
            <a:r>
              <a:rPr lang="en-US" sz="1800" b="0" i="0" u="none" strike="noStrike" baseline="0" dirty="0">
                <a:latin typeface="TimesNewRomanPSMT"/>
              </a:rPr>
              <a:t>Let </a:t>
            </a:r>
            <a:r>
              <a:rPr lang="en-US" sz="1800" b="0" i="1" u="none" strike="noStrike" baseline="0" dirty="0">
                <a:latin typeface="TimesNewRomanPS-ItalicMT"/>
              </a:rPr>
              <a:t>A </a:t>
            </a:r>
            <a:r>
              <a:rPr lang="en-US" sz="1800" b="0" i="0" u="none" strike="noStrike" baseline="0" dirty="0">
                <a:latin typeface="TimesNewRomanPSMT"/>
              </a:rPr>
              <a:t>= 1, then </a:t>
            </a:r>
            <a:r>
              <a:rPr lang="en-US" sz="1800" b="0" i="1" u="none" strike="noStrike" baseline="0" dirty="0">
                <a:latin typeface="TimesNewRomanPS-ItalicMT"/>
              </a:rPr>
              <a:t>C </a:t>
            </a:r>
            <a:r>
              <a:rPr lang="en-US" sz="1800" b="0" i="0" u="none" strike="noStrike" baseline="0" dirty="0">
                <a:latin typeface="TimesNewRomanPSMT"/>
              </a:rPr>
              <a:t>= 1</a:t>
            </a:r>
          </a:p>
          <a:p>
            <a:pPr lvl="3"/>
            <a:r>
              <a:rPr lang="en-US" b="0" i="1" u="none" strike="noStrike" baseline="0" dirty="0">
                <a:latin typeface="TimesNewRomanPS-ItalicMT"/>
              </a:rPr>
              <a:t>D </a:t>
            </a:r>
            <a:r>
              <a:rPr lang="en-US" b="0" i="0" u="none" strike="noStrike" baseline="0" dirty="0">
                <a:latin typeface="TimesNewRomanPSMT"/>
              </a:rPr>
              <a:t>= 2</a:t>
            </a:r>
          </a:p>
          <a:p>
            <a:pPr lvl="3"/>
            <a:r>
              <a:rPr lang="en-US" b="0" i="1" u="none" strike="noStrike" baseline="0" dirty="0">
                <a:latin typeface="TimesNewRomanPS-ItalicMT"/>
              </a:rPr>
              <a:t>B </a:t>
            </a:r>
            <a:r>
              <a:rPr lang="en-US" b="0" i="0" u="none" strike="noStrike" baseline="0" dirty="0">
                <a:latin typeface="TimesNewRomanPSMT"/>
              </a:rPr>
              <a:t>= 2</a:t>
            </a:r>
          </a:p>
          <a:p>
            <a:pPr algn="l"/>
            <a:r>
              <a:rPr lang="en-US" sz="1800" b="0" i="0" u="none" strike="noStrike" baseline="0" dirty="0">
                <a:latin typeface="TimesNewRomanPSMT"/>
              </a:rPr>
              <a:t>CH</a:t>
            </a:r>
            <a:r>
              <a:rPr lang="en-US" sz="1050" b="0" i="0" u="none" strike="noStrike" baseline="0" dirty="0">
                <a:latin typeface="TimesNewRomanPSMT"/>
              </a:rPr>
              <a:t>4 </a:t>
            </a:r>
            <a:r>
              <a:rPr lang="en-US" sz="1800" b="0" i="0" u="none" strike="noStrike" baseline="0" dirty="0">
                <a:latin typeface="TimesNewRomanPSMT"/>
              </a:rPr>
              <a:t>+ 2O</a:t>
            </a:r>
            <a:r>
              <a:rPr lang="en-US" sz="1050" b="0" i="0" u="none" strike="noStrike" baseline="0" dirty="0">
                <a:latin typeface="TimesNewRomanPSMT"/>
              </a:rPr>
              <a:t>2 </a:t>
            </a:r>
            <a:r>
              <a:rPr lang="en-US" sz="1800" b="0" i="0" u="none" strike="noStrike" baseline="0" dirty="0">
                <a:latin typeface="TimesNewRomanPSMT"/>
              </a:rPr>
              <a:t>→</a:t>
            </a:r>
            <a:r>
              <a:rPr lang="en-US" sz="1800" b="0" i="0" u="none" strike="noStrike" baseline="0" dirty="0">
                <a:latin typeface="SymbolMT"/>
              </a:rPr>
              <a:t> </a:t>
            </a:r>
            <a:r>
              <a:rPr lang="en-US" sz="1800" b="0" i="0" u="none" strike="noStrike" baseline="0" dirty="0">
                <a:latin typeface="TimesNewRomanPSMT"/>
              </a:rPr>
              <a:t>CO</a:t>
            </a:r>
            <a:r>
              <a:rPr lang="en-US" sz="1050" b="0" i="0" u="none" strike="noStrike" baseline="0" dirty="0">
                <a:latin typeface="TimesNewRomanPSMT"/>
              </a:rPr>
              <a:t>2 </a:t>
            </a:r>
            <a:r>
              <a:rPr lang="en-US" sz="1800" b="0" i="0" u="none" strike="noStrike" baseline="0" dirty="0">
                <a:latin typeface="TimesNewRomanPSMT"/>
              </a:rPr>
              <a:t>+ 2H</a:t>
            </a:r>
            <a:r>
              <a:rPr lang="en-US" sz="1050" b="0" i="0" u="none" strike="noStrike" baseline="0" dirty="0">
                <a:latin typeface="TimesNewRomanPSMT"/>
              </a:rPr>
              <a:t>2</a:t>
            </a:r>
            <a:r>
              <a:rPr lang="en-US" sz="1800" b="0" i="0" u="none" strike="noStrike" baseline="0" dirty="0">
                <a:latin typeface="TimesNewRomanPSMT"/>
              </a:rPr>
              <a:t>O</a:t>
            </a:r>
          </a:p>
          <a:p>
            <a:pPr algn="l"/>
            <a:r>
              <a:rPr lang="en-US" sz="1800" b="0" i="0" u="none" strike="noStrike" baseline="0" dirty="0">
                <a:latin typeface="TimesNewRomanPSMT"/>
              </a:rPr>
              <a:t>1 CH</a:t>
            </a:r>
            <a:r>
              <a:rPr lang="en-US" sz="1050" b="0" i="0" u="none" strike="noStrike" baseline="0" dirty="0">
                <a:latin typeface="TimesNewRomanPSMT"/>
              </a:rPr>
              <a:t>4 </a:t>
            </a:r>
            <a:r>
              <a:rPr lang="en-US" sz="1800" b="0" i="0" u="none" strike="noStrike" baseline="0" dirty="0">
                <a:latin typeface="TimesNewRomanPSMT"/>
              </a:rPr>
              <a:t>+ 2 O</a:t>
            </a:r>
            <a:r>
              <a:rPr lang="en-US" sz="1050" b="0" i="0" u="none" strike="noStrike" baseline="0" dirty="0">
                <a:latin typeface="TimesNewRomanPSMT"/>
              </a:rPr>
              <a:t>2 </a:t>
            </a:r>
            <a:r>
              <a:rPr lang="en-US" sz="1800" b="0" i="0" u="none" strike="noStrike" baseline="0" dirty="0">
                <a:latin typeface="TimesNewRomanPSMT"/>
              </a:rPr>
              <a:t>→ 1 CO</a:t>
            </a:r>
            <a:r>
              <a:rPr lang="en-US" sz="1050" b="0" i="0" u="none" strike="noStrike" baseline="0" dirty="0">
                <a:latin typeface="TimesNewRomanPSMT"/>
              </a:rPr>
              <a:t>2 </a:t>
            </a:r>
            <a:r>
              <a:rPr lang="en-US" sz="1800" b="0" i="0" u="none" strike="noStrike" baseline="0" dirty="0">
                <a:latin typeface="TimesNewRomanPSMT"/>
              </a:rPr>
              <a:t>+ 2 H</a:t>
            </a:r>
            <a:r>
              <a:rPr lang="en-US" sz="1050" b="0" i="0" u="none" strike="noStrike" baseline="0" dirty="0">
                <a:latin typeface="TimesNewRomanPSMT"/>
              </a:rPr>
              <a:t>2</a:t>
            </a:r>
            <a:r>
              <a:rPr lang="en-US" sz="1800" b="0" i="0" u="none" strike="noStrike" baseline="0" dirty="0">
                <a:latin typeface="TimesNewRomanPSMT"/>
              </a:rPr>
              <a:t>O</a:t>
            </a:r>
          </a:p>
        </p:txBody>
      </p:sp>
      <p:sp>
        <p:nvSpPr>
          <p:cNvPr id="5" name="TextBox 4">
            <a:extLst>
              <a:ext uri="{FF2B5EF4-FFF2-40B4-BE49-F238E27FC236}">
                <a16:creationId xmlns:a16="http://schemas.microsoft.com/office/drawing/2014/main" id="{AB3248E9-F9CA-92E1-4FCA-8EA88A784673}"/>
              </a:ext>
            </a:extLst>
          </p:cNvPr>
          <p:cNvSpPr txBox="1"/>
          <p:nvPr/>
        </p:nvSpPr>
        <p:spPr>
          <a:xfrm>
            <a:off x="6069109" y="6256476"/>
            <a:ext cx="6096000" cy="369332"/>
          </a:xfrm>
          <a:prstGeom prst="rect">
            <a:avLst/>
          </a:prstGeom>
          <a:noFill/>
        </p:spPr>
        <p:txBody>
          <a:bodyPr wrap="square">
            <a:spAutoFit/>
          </a:bodyPr>
          <a:lstStyle/>
          <a:p>
            <a:pPr algn="l"/>
            <a:r>
              <a:rPr lang="en-US" sz="1800" b="1" i="0" u="none" strike="noStrike" baseline="0" dirty="0">
                <a:latin typeface="TimesNewRomanPS-BoldMT"/>
              </a:rPr>
              <a:t>THE CORRECT ANSWERS ARE SHOWN ABOVE.</a:t>
            </a:r>
            <a:endParaRPr lang="en-US" dirty="0"/>
          </a:p>
        </p:txBody>
      </p:sp>
      <p:sp>
        <p:nvSpPr>
          <p:cNvPr id="7" name="TextBox 6">
            <a:extLst>
              <a:ext uri="{FF2B5EF4-FFF2-40B4-BE49-F238E27FC236}">
                <a16:creationId xmlns:a16="http://schemas.microsoft.com/office/drawing/2014/main" id="{BFCA57ED-C4B6-FE4F-F646-A91FE341663E}"/>
              </a:ext>
            </a:extLst>
          </p:cNvPr>
          <p:cNvSpPr txBox="1"/>
          <p:nvPr/>
        </p:nvSpPr>
        <p:spPr>
          <a:xfrm>
            <a:off x="6087036" y="2738281"/>
            <a:ext cx="6096000" cy="646331"/>
          </a:xfrm>
          <a:prstGeom prst="rect">
            <a:avLst/>
          </a:prstGeom>
          <a:noFill/>
        </p:spPr>
        <p:txBody>
          <a:bodyPr wrap="square">
            <a:spAutoFit/>
          </a:bodyPr>
          <a:lstStyle/>
          <a:p>
            <a:pPr algn="l"/>
            <a:r>
              <a:rPr lang="en-US" sz="1800" b="1" i="0" u="none" strike="noStrike" baseline="0" dirty="0">
                <a:latin typeface="TimesNewRomanPS-BoldMT"/>
              </a:rPr>
              <a:t>19. </a:t>
            </a:r>
            <a:r>
              <a:rPr lang="en-US" sz="1800" b="0" i="0" u="none" strike="noStrike" baseline="0" dirty="0">
                <a:latin typeface="TimesNewRomanPSMT"/>
              </a:rPr>
              <a:t>Refer to the Chemistry chapter of the </a:t>
            </a:r>
            <a:r>
              <a:rPr lang="en-US" sz="1800" b="0" i="1" u="none" strike="noStrike" baseline="0" dirty="0">
                <a:latin typeface="TimesNewRomanPS-ItalicMT"/>
              </a:rPr>
              <a:t>FE Reference Handbook</a:t>
            </a:r>
            <a:r>
              <a:rPr lang="en-US" sz="1800" b="0" i="0" u="none" strike="noStrike" baseline="0" dirty="0">
                <a:latin typeface="TimesNewRomanPSMT"/>
              </a:rPr>
              <a:t>.</a:t>
            </a:r>
          </a:p>
        </p:txBody>
      </p:sp>
      <p:sp>
        <p:nvSpPr>
          <p:cNvPr id="9" name="TextBox 8">
            <a:extLst>
              <a:ext uri="{FF2B5EF4-FFF2-40B4-BE49-F238E27FC236}">
                <a16:creationId xmlns:a16="http://schemas.microsoft.com/office/drawing/2014/main" id="{3A1099C4-EF0B-280A-F413-84B108193253}"/>
              </a:ext>
            </a:extLst>
          </p:cNvPr>
          <p:cNvSpPr txBox="1"/>
          <p:nvPr/>
        </p:nvSpPr>
        <p:spPr>
          <a:xfrm>
            <a:off x="717176" y="1208326"/>
            <a:ext cx="6445623" cy="1477328"/>
          </a:xfrm>
          <a:prstGeom prst="rect">
            <a:avLst/>
          </a:prstGeom>
          <a:noFill/>
        </p:spPr>
        <p:txBody>
          <a:bodyPr wrap="square">
            <a:spAutoFit/>
          </a:bodyPr>
          <a:lstStyle/>
          <a:p>
            <a:pPr algn="l"/>
            <a:r>
              <a:rPr lang="en-US" sz="1800" b="1" i="0" u="none" strike="noStrike" baseline="0" dirty="0">
                <a:solidFill>
                  <a:srgbClr val="000000"/>
                </a:solidFill>
                <a:latin typeface="TimesNewRomanPS-BoldMT"/>
              </a:rPr>
              <a:t>19. </a:t>
            </a:r>
            <a:r>
              <a:rPr lang="en-US" sz="1800" b="0" i="0" u="none" strike="noStrike" baseline="0" dirty="0">
                <a:solidFill>
                  <a:srgbClr val="000000"/>
                </a:solidFill>
                <a:latin typeface="TimesNewRomanPSMT"/>
              </a:rPr>
              <a:t>Place the numbers in the correct position in the equation to balance the reaction. Some numbers may be used more than once.</a:t>
            </a:r>
          </a:p>
          <a:p>
            <a:pPr algn="l"/>
            <a:r>
              <a:rPr lang="en-US" sz="1800" b="0" i="0" u="none" strike="noStrike" baseline="0" dirty="0">
                <a:solidFill>
                  <a:srgbClr val="000000"/>
                </a:solidFill>
                <a:latin typeface="TimesNewRomanPSMT"/>
              </a:rPr>
              <a:t>_____ CH</a:t>
            </a:r>
            <a:r>
              <a:rPr lang="en-US" sz="1050" b="0" i="0" u="none" strike="noStrike" baseline="0" dirty="0">
                <a:solidFill>
                  <a:srgbClr val="000000"/>
                </a:solidFill>
                <a:latin typeface="TimesNewRomanPSMT"/>
              </a:rPr>
              <a:t>4 </a:t>
            </a:r>
            <a:r>
              <a:rPr lang="en-US" sz="1800" b="0" i="0" u="none" strike="noStrike" baseline="0" dirty="0">
                <a:solidFill>
                  <a:srgbClr val="000000"/>
                </a:solidFill>
                <a:latin typeface="TimesNewRomanPSMT"/>
              </a:rPr>
              <a:t>+ _____ O</a:t>
            </a:r>
            <a:r>
              <a:rPr lang="en-US" sz="1050" b="0" i="0" u="none" strike="noStrike" baseline="0" dirty="0">
                <a:solidFill>
                  <a:srgbClr val="000000"/>
                </a:solidFill>
                <a:latin typeface="TimesNewRomanPSMT"/>
              </a:rPr>
              <a:t>2 </a:t>
            </a:r>
            <a:r>
              <a:rPr lang="en-US" sz="1800" b="0" i="0" u="none" strike="noStrike" baseline="0" dirty="0">
                <a:solidFill>
                  <a:srgbClr val="000000"/>
                </a:solidFill>
                <a:latin typeface="TimesNewRomanPSMT"/>
              </a:rPr>
              <a:t>→ _____ CO</a:t>
            </a:r>
            <a:r>
              <a:rPr lang="en-US" sz="1050" b="0" i="0" u="none" strike="noStrike" baseline="0" dirty="0">
                <a:solidFill>
                  <a:srgbClr val="000000"/>
                </a:solidFill>
                <a:latin typeface="TimesNewRomanPSMT"/>
              </a:rPr>
              <a:t>2 </a:t>
            </a:r>
            <a:r>
              <a:rPr lang="en-US" sz="1800" b="0" i="0" u="none" strike="noStrike" baseline="0" dirty="0">
                <a:solidFill>
                  <a:srgbClr val="000000"/>
                </a:solidFill>
                <a:latin typeface="TimesNewRomanPSMT"/>
              </a:rPr>
              <a:t>+ _____ H</a:t>
            </a:r>
            <a:r>
              <a:rPr lang="en-US" sz="1050" b="0" i="0" u="none" strike="noStrike" baseline="0" dirty="0">
                <a:solidFill>
                  <a:srgbClr val="000000"/>
                </a:solidFill>
                <a:latin typeface="TimesNewRomanPSMT"/>
              </a:rPr>
              <a:t>2</a:t>
            </a:r>
            <a:r>
              <a:rPr lang="en-US" sz="1800" b="0" i="0" u="none" strike="noStrike" baseline="0" dirty="0">
                <a:solidFill>
                  <a:srgbClr val="000000"/>
                </a:solidFill>
                <a:latin typeface="TimesNewRomanPSMT"/>
              </a:rPr>
              <a:t>O</a:t>
            </a:r>
          </a:p>
          <a:p>
            <a:pPr algn="l"/>
            <a:endParaRPr lang="en-US" sz="1800" b="0" i="0" u="none" strike="noStrike" baseline="0" dirty="0">
              <a:solidFill>
                <a:srgbClr val="000000"/>
              </a:solidFill>
              <a:latin typeface="TimesNewRomanPSMT"/>
            </a:endParaRPr>
          </a:p>
          <a:p>
            <a:pPr algn="l">
              <a:tabLst>
                <a:tab pos="287338" algn="l"/>
                <a:tab pos="1487488" algn="l"/>
                <a:tab pos="2627313" algn="l"/>
                <a:tab pos="3890963" algn="l"/>
              </a:tabLst>
            </a:pPr>
            <a:r>
              <a:rPr lang="en-US" sz="1800" b="0" i="0" u="none" strike="noStrike" baseline="0" dirty="0">
                <a:solidFill>
                  <a:srgbClr val="000000"/>
                </a:solidFill>
                <a:latin typeface="TimesNewRomanPSMT"/>
              </a:rPr>
              <a:t>	1	2	3	4</a:t>
            </a:r>
          </a:p>
        </p:txBody>
      </p:sp>
      <p:sp>
        <p:nvSpPr>
          <p:cNvPr id="2" name="Title 3">
            <a:extLst>
              <a:ext uri="{FF2B5EF4-FFF2-40B4-BE49-F238E27FC236}">
                <a16:creationId xmlns:a16="http://schemas.microsoft.com/office/drawing/2014/main" id="{C9D22D06-CF7D-E488-5D4B-CD21CA00763C}"/>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Tree>
    <p:extLst>
      <p:ext uri="{BB962C8B-B14F-4D97-AF65-F5344CB8AC3E}">
        <p14:creationId xmlns:p14="http://schemas.microsoft.com/office/powerpoint/2010/main" val="3310436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Kinetics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chemical conversion</a:t>
            </a:r>
          </a:p>
          <a:p>
            <a:pPr marL="0" indent="0">
              <a:buNone/>
            </a:pPr>
            <a:r>
              <a:rPr lang="en-US" dirty="0"/>
              <a:t>growth &amp; decay</a:t>
            </a:r>
          </a:p>
        </p:txBody>
      </p:sp>
    </p:spTree>
    <p:extLst>
      <p:ext uri="{BB962C8B-B14F-4D97-AF65-F5344CB8AC3E}">
        <p14:creationId xmlns:p14="http://schemas.microsoft.com/office/powerpoint/2010/main" val="3781671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Multimedia equilibrium partitioning </a:t>
            </a:r>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Henry’s law</a:t>
            </a:r>
          </a:p>
          <a:p>
            <a:pPr marL="0" indent="0">
              <a:buNone/>
            </a:pPr>
            <a:r>
              <a:rPr lang="en-US" dirty="0"/>
              <a:t>octanol partitioning coefficient</a:t>
            </a:r>
          </a:p>
        </p:txBody>
      </p:sp>
    </p:spTree>
    <p:extLst>
      <p:ext uri="{BB962C8B-B14F-4D97-AF65-F5344CB8AC3E}">
        <p14:creationId xmlns:p14="http://schemas.microsoft.com/office/powerpoint/2010/main" val="1105362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42C8E-8DD1-41B7-9A71-6561C4ACC828}"/>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t>Agenda</a:t>
            </a:r>
          </a:p>
        </p:txBody>
      </p:sp>
      <p:sp>
        <p:nvSpPr>
          <p:cNvPr id="6" name="TextBox 5">
            <a:extLst>
              <a:ext uri="{FF2B5EF4-FFF2-40B4-BE49-F238E27FC236}">
                <a16:creationId xmlns:a16="http://schemas.microsoft.com/office/drawing/2014/main" id="{65D5FDF0-04E6-9462-00C9-00E47ABE7ECA}"/>
              </a:ext>
            </a:extLst>
          </p:cNvPr>
          <p:cNvSpPr txBox="1"/>
          <p:nvPr/>
        </p:nvSpPr>
        <p:spPr>
          <a:xfrm>
            <a:off x="8962" y="450988"/>
            <a:ext cx="6096000" cy="4247317"/>
          </a:xfrm>
          <a:prstGeom prst="rect">
            <a:avLst/>
          </a:prstGeom>
          <a:noFill/>
        </p:spPr>
        <p:txBody>
          <a:bodyPr wrap="square">
            <a:spAutoFit/>
          </a:bodyPr>
          <a:lstStyle/>
          <a:p>
            <a:r>
              <a:rPr lang="en-US" dirty="0"/>
              <a:t>5. </a:t>
            </a:r>
            <a:r>
              <a:rPr lang="en-US" b="1" dirty="0"/>
              <a:t>Chemistry and Biology 7–11 CHEMICAL CBT Exam</a:t>
            </a:r>
          </a:p>
          <a:p>
            <a:pPr marL="800100" lvl="1" indent="-342900">
              <a:buFont typeface="+mj-lt"/>
              <a:buAutoNum type="alphaUcPeriod"/>
            </a:pPr>
            <a:r>
              <a:rPr lang="en-US" dirty="0"/>
              <a:t>Inorganic chemistry (e.g., molarity, normality, molality, acids, bases, redox reactions, valence, solubility product, pH, </a:t>
            </a:r>
            <a:r>
              <a:rPr lang="en-US" dirty="0" err="1"/>
              <a:t>pK</a:t>
            </a:r>
            <a:r>
              <a:rPr lang="en-US" dirty="0"/>
              <a:t>, electrochemistry, periodic table)</a:t>
            </a:r>
          </a:p>
          <a:p>
            <a:pPr marL="800100" lvl="1" indent="-342900">
              <a:buFont typeface="+mj-lt"/>
              <a:buAutoNum type="alphaUcPeriod"/>
            </a:pPr>
            <a:r>
              <a:rPr lang="en-US" dirty="0"/>
              <a:t>Organic chemistry (e.g., nomenclature, structure, balanced equations, reactions, synthesis) </a:t>
            </a:r>
          </a:p>
          <a:p>
            <a:pPr marL="800100" lvl="1" indent="-342900">
              <a:buFont typeface="+mj-lt"/>
              <a:buAutoNum type="alphaUcPeriod"/>
            </a:pPr>
            <a:r>
              <a:rPr lang="en-US" dirty="0"/>
              <a:t>Analytical chemistry (e.g., wet chemistry and instrumental chemistry)</a:t>
            </a:r>
          </a:p>
          <a:p>
            <a:pPr marL="800100" lvl="1" indent="-342900">
              <a:buFont typeface="+mj-lt"/>
              <a:buAutoNum type="alphaUcPeriod"/>
            </a:pPr>
            <a:r>
              <a:rPr lang="en-US" dirty="0"/>
              <a:t>Biochemistry, microbiology, and molecular biology (e.g., organization and function of the cell; Krebs, glycolysis, Calvin cycles; enzymes and protein chemistry; genetics; protein synthesis, translation, transcription)</a:t>
            </a:r>
          </a:p>
          <a:p>
            <a:pPr marL="800100" lvl="1" indent="-342900">
              <a:buFont typeface="+mj-lt"/>
              <a:buAutoNum type="alphaUcPeriod"/>
            </a:pPr>
            <a:r>
              <a:rPr lang="en-US" dirty="0"/>
              <a:t>Bioprocessing (e.g., fermentation, biological treatment systems, aerobic, anaerobic process, nutrient removal)</a:t>
            </a:r>
          </a:p>
        </p:txBody>
      </p:sp>
      <p:sp>
        <p:nvSpPr>
          <p:cNvPr id="8" name="TextBox 7">
            <a:extLst>
              <a:ext uri="{FF2B5EF4-FFF2-40B4-BE49-F238E27FC236}">
                <a16:creationId xmlns:a16="http://schemas.microsoft.com/office/drawing/2014/main" id="{C906B6E8-C2AB-588B-F7FF-C9C6D347FACE}"/>
              </a:ext>
            </a:extLst>
          </p:cNvPr>
          <p:cNvSpPr txBox="1"/>
          <p:nvPr/>
        </p:nvSpPr>
        <p:spPr>
          <a:xfrm>
            <a:off x="6176678" y="450988"/>
            <a:ext cx="6024285" cy="2585323"/>
          </a:xfrm>
          <a:prstGeom prst="rect">
            <a:avLst/>
          </a:prstGeom>
          <a:noFill/>
        </p:spPr>
        <p:txBody>
          <a:bodyPr wrap="square">
            <a:spAutoFit/>
          </a:bodyPr>
          <a:lstStyle/>
          <a:p>
            <a:r>
              <a:rPr lang="en-US" dirty="0"/>
              <a:t>6. </a:t>
            </a:r>
            <a:r>
              <a:rPr lang="en-US" b="1" dirty="0"/>
              <a:t>Environmental Chemistry 7–11</a:t>
            </a:r>
            <a:r>
              <a:rPr lang="en-US" dirty="0"/>
              <a:t> </a:t>
            </a:r>
            <a:r>
              <a:rPr lang="en-US" b="1" dirty="0"/>
              <a:t>ENVIRONMENTAL CBT Exam</a:t>
            </a:r>
          </a:p>
          <a:p>
            <a:pPr marL="800100" lvl="1" indent="-342900">
              <a:buFont typeface="+mj-lt"/>
              <a:buAutoNum type="alphaUcPeriod"/>
            </a:pPr>
            <a:r>
              <a:rPr lang="en-US" dirty="0"/>
              <a:t>Stoichiometry and chemical reactions (e.g., equilibrium, acid-base, oxidation-reduction, precipitation, </a:t>
            </a:r>
            <a:r>
              <a:rPr lang="en-US" dirty="0" err="1"/>
              <a:t>pC</a:t>
            </a:r>
            <a:r>
              <a:rPr lang="en-US" dirty="0"/>
              <a:t>-pH)</a:t>
            </a:r>
          </a:p>
          <a:p>
            <a:pPr marL="800100" lvl="1" indent="-342900">
              <a:buFont typeface="+mj-lt"/>
              <a:buAutoNum type="alphaUcPeriod"/>
            </a:pPr>
            <a:r>
              <a:rPr lang="en-US" dirty="0"/>
              <a:t>Kinetics (e.g., chemical conversion, growth and decay)</a:t>
            </a:r>
          </a:p>
          <a:p>
            <a:pPr marL="800100" lvl="1" indent="-342900">
              <a:buFont typeface="+mj-lt"/>
              <a:buAutoNum type="alphaUcPeriod"/>
            </a:pPr>
            <a:r>
              <a:rPr lang="en-US" dirty="0"/>
              <a:t>Organic chemistry (e.g., nomenclature, functional group reactions)</a:t>
            </a:r>
          </a:p>
          <a:p>
            <a:pPr marL="800100" lvl="1" indent="-342900">
              <a:buFont typeface="+mj-lt"/>
              <a:buAutoNum type="alphaUcPeriod"/>
            </a:pPr>
            <a:r>
              <a:rPr lang="en-US" dirty="0"/>
              <a:t>Multimedia equilibrium partitioning (e.g., Henry’s law, octanol partitioning coefficient)</a:t>
            </a:r>
          </a:p>
        </p:txBody>
      </p:sp>
      <p:sp>
        <p:nvSpPr>
          <p:cNvPr id="10" name="TextBox 9">
            <a:extLst>
              <a:ext uri="{FF2B5EF4-FFF2-40B4-BE49-F238E27FC236}">
                <a16:creationId xmlns:a16="http://schemas.microsoft.com/office/drawing/2014/main" id="{C17D9B5B-7E11-EAE0-16E6-8EF0807A811C}"/>
              </a:ext>
            </a:extLst>
          </p:cNvPr>
          <p:cNvSpPr txBox="1"/>
          <p:nvPr/>
        </p:nvSpPr>
        <p:spPr>
          <a:xfrm>
            <a:off x="6167716" y="3429000"/>
            <a:ext cx="6015322" cy="1754326"/>
          </a:xfrm>
          <a:prstGeom prst="rect">
            <a:avLst/>
          </a:prstGeom>
          <a:noFill/>
        </p:spPr>
        <p:txBody>
          <a:bodyPr wrap="square">
            <a:spAutoFit/>
          </a:bodyPr>
          <a:lstStyle/>
          <a:p>
            <a:r>
              <a:rPr lang="en-US" dirty="0"/>
              <a:t>3. </a:t>
            </a:r>
            <a:r>
              <a:rPr lang="en-US" b="1" dirty="0"/>
              <a:t>Chemistry 5–8 OTHER DISCIPLINES CBT Exam </a:t>
            </a:r>
          </a:p>
          <a:p>
            <a:pPr marL="800100" lvl="1" indent="-342900">
              <a:buFont typeface="+mj-lt"/>
              <a:buAutoNum type="alphaUcPeriod"/>
            </a:pPr>
            <a:r>
              <a:rPr lang="en-US" dirty="0"/>
              <a:t>Oxidation and reduction (e.g., reactions, corrosion control)</a:t>
            </a:r>
          </a:p>
          <a:p>
            <a:pPr marL="800100" lvl="1" indent="-342900">
              <a:buFont typeface="+mj-lt"/>
              <a:buAutoNum type="alphaUcPeriod"/>
            </a:pPr>
            <a:r>
              <a:rPr lang="en-US" dirty="0"/>
              <a:t>Acids and bases (e.g., pH, buffers)</a:t>
            </a:r>
          </a:p>
          <a:p>
            <a:pPr marL="800100" lvl="1" indent="-342900">
              <a:buFont typeface="+mj-lt"/>
              <a:buAutoNum type="alphaUcPeriod"/>
            </a:pPr>
            <a:r>
              <a:rPr lang="en-US" dirty="0"/>
              <a:t>Chemical reactions (e.g., stoichiometry, equilibrium, bioconversion)</a:t>
            </a:r>
          </a:p>
        </p:txBody>
      </p:sp>
    </p:spTree>
    <p:extLst>
      <p:ext uri="{BB962C8B-B14F-4D97-AF65-F5344CB8AC3E}">
        <p14:creationId xmlns:p14="http://schemas.microsoft.com/office/powerpoint/2010/main" val="15625247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E489D0B-EFB7-834A-A0FC-2459CC7C9D72}"/>
              </a:ext>
            </a:extLst>
          </p:cNvPr>
          <p:cNvSpPr txBox="1"/>
          <p:nvPr/>
        </p:nvSpPr>
        <p:spPr>
          <a:xfrm>
            <a:off x="5948489" y="1937963"/>
            <a:ext cx="6248399" cy="3970318"/>
          </a:xfrm>
          <a:prstGeom prst="rect">
            <a:avLst/>
          </a:prstGeom>
          <a:noFill/>
        </p:spPr>
        <p:txBody>
          <a:bodyPr wrap="square">
            <a:spAutoFit/>
          </a:bodyPr>
          <a:lstStyle/>
          <a:p>
            <a:endParaRPr lang="en-US" b="0" i="0" u="none" strike="noStrike" baseline="0" dirty="0">
              <a:solidFill>
                <a:srgbClr val="000000"/>
              </a:solidFill>
              <a:latin typeface="Times New Roman" panose="02020603050405020304" pitchFamily="18" charset="0"/>
            </a:endParaRPr>
          </a:p>
          <a:p>
            <a:r>
              <a:rPr lang="en-US" b="0" i="1" u="none" strike="noStrike" baseline="0" dirty="0" err="1">
                <a:solidFill>
                  <a:srgbClr val="000000"/>
                </a:solidFill>
                <a:latin typeface="Times New Roman" panose="02020603050405020304" pitchFamily="18" charset="0"/>
              </a:rPr>
              <a:t>A</a:t>
            </a:r>
            <a:r>
              <a:rPr lang="en-US" b="0" i="0" u="none" strike="noStrike" baseline="-25000" dirty="0" err="1">
                <a:solidFill>
                  <a:srgbClr val="000000"/>
                </a:solidFill>
                <a:latin typeface="Times New Roman" panose="02020603050405020304" pitchFamily="18" charset="0"/>
              </a:rPr>
              <a:t>out</a:t>
            </a:r>
            <a:r>
              <a:rPr lang="en-US" b="0" i="0" u="none" strike="noStrike" baseline="0" dirty="0">
                <a:solidFill>
                  <a:srgbClr val="000000"/>
                </a:solidFill>
                <a:latin typeface="Times New Roman" panose="02020603050405020304" pitchFamily="18" charset="0"/>
              </a:rPr>
              <a:t> </a:t>
            </a:r>
            <a:r>
              <a:rPr lang="en-US" b="0" i="1" u="none" strike="noStrike" baseline="0" dirty="0">
                <a:solidFill>
                  <a:srgbClr val="000000"/>
                </a:solidFill>
                <a:latin typeface="Times New Roman" panose="02020603050405020304" pitchFamily="18" charset="0"/>
              </a:rPr>
              <a:t>= </a:t>
            </a:r>
            <a:r>
              <a:rPr lang="en-US" b="0" i="1" u="none" strike="noStrike" baseline="0" dirty="0" err="1">
                <a:solidFill>
                  <a:srgbClr val="000000"/>
                </a:solidFill>
                <a:latin typeface="Times New Roman" panose="02020603050405020304" pitchFamily="18" charset="0"/>
              </a:rPr>
              <a:t>H</a:t>
            </a:r>
            <a:r>
              <a:rPr lang="en-US" b="0" i="0" u="none" strike="noStrike" baseline="0" dirty="0" err="1">
                <a:solidFill>
                  <a:srgbClr val="000000"/>
                </a:solidFill>
                <a:latin typeface="Times New Roman" panose="02020603050405020304" pitchFamily="18" charset="0"/>
              </a:rPr>
              <a:t>'</a:t>
            </a:r>
            <a:r>
              <a:rPr lang="en-US" b="0" i="1" u="none" strike="noStrike" baseline="0" dirty="0" err="1">
                <a:solidFill>
                  <a:srgbClr val="000000"/>
                </a:solidFill>
                <a:latin typeface="Times New Roman" panose="02020603050405020304" pitchFamily="18" charset="0"/>
              </a:rPr>
              <a:t>C</a:t>
            </a:r>
            <a:r>
              <a:rPr lang="en-US" b="0" i="0" u="none" strike="noStrike" baseline="-25000" dirty="0" err="1">
                <a:solidFill>
                  <a:srgbClr val="000000"/>
                </a:solidFill>
                <a:latin typeface="Times New Roman" panose="02020603050405020304" pitchFamily="18" charset="0"/>
              </a:rPr>
              <a:t>in</a:t>
            </a:r>
            <a:r>
              <a:rPr lang="en-US" b="0" i="0" u="none" strike="noStrike" baseline="0" dirty="0">
                <a:solidFill>
                  <a:srgbClr val="000000"/>
                </a:solidFill>
                <a:latin typeface="Times New Roman" panose="02020603050405020304" pitchFamily="18" charset="0"/>
              </a:rPr>
              <a:t> </a:t>
            </a:r>
          </a:p>
          <a:p>
            <a:r>
              <a:rPr lang="en-US" b="0" i="1" u="none" strike="noStrike" baseline="0" dirty="0">
                <a:solidFill>
                  <a:srgbClr val="000000"/>
                </a:solidFill>
                <a:latin typeface="Times New Roman" panose="02020603050405020304" pitchFamily="18" charset="0"/>
              </a:rPr>
              <a:t>Q</a:t>
            </a:r>
            <a:r>
              <a:rPr lang="en-US" b="0" i="1" u="none" strike="noStrike" baseline="-25000" dirty="0">
                <a:solidFill>
                  <a:srgbClr val="000000"/>
                </a:solidFill>
                <a:latin typeface="Times New Roman" panose="02020603050405020304" pitchFamily="18" charset="0"/>
              </a:rPr>
              <a:t>W</a:t>
            </a:r>
            <a:r>
              <a:rPr lang="en-US" b="0" i="1" u="none" strike="noStrike" baseline="0" dirty="0">
                <a:solidFill>
                  <a:srgbClr val="000000"/>
                </a:solidFill>
                <a:latin typeface="Times New Roman" panose="02020603050405020304" pitchFamily="18" charset="0"/>
              </a:rPr>
              <a:t> </a:t>
            </a:r>
            <a:r>
              <a:rPr lang="en-US" b="0" i="0" u="none" strike="noStrike" baseline="0" dirty="0">
                <a:solidFill>
                  <a:srgbClr val="000000"/>
                </a:solidFill>
                <a:latin typeface="Times New Roman" panose="02020603050405020304" pitchFamily="18" charset="0"/>
              </a:rPr>
              <a:t>• </a:t>
            </a:r>
            <a:r>
              <a:rPr lang="en-US" b="0" i="1" u="none" strike="noStrike" baseline="0" dirty="0">
                <a:solidFill>
                  <a:srgbClr val="000000"/>
                </a:solidFill>
                <a:latin typeface="Times New Roman" panose="02020603050405020304" pitchFamily="18" charset="0"/>
              </a:rPr>
              <a:t>C</a:t>
            </a:r>
            <a:r>
              <a:rPr lang="en-US" b="0" i="1" u="none" strike="noStrike" baseline="-25000" dirty="0">
                <a:solidFill>
                  <a:srgbClr val="000000"/>
                </a:solidFill>
                <a:latin typeface="Times New Roman" panose="02020603050405020304" pitchFamily="18" charset="0"/>
              </a:rPr>
              <a:t>in</a:t>
            </a:r>
            <a:r>
              <a:rPr lang="en-US" b="0" i="1" u="none" strike="noStrike" baseline="0" dirty="0">
                <a:solidFill>
                  <a:srgbClr val="000000"/>
                </a:solidFill>
                <a:latin typeface="Times New Roman" panose="02020603050405020304" pitchFamily="18" charset="0"/>
              </a:rPr>
              <a:t> = Q</a:t>
            </a:r>
            <a:r>
              <a:rPr lang="en-US" b="0" i="1" u="none" strike="noStrike" baseline="-25000" dirty="0">
                <a:solidFill>
                  <a:srgbClr val="000000"/>
                </a:solidFill>
                <a:latin typeface="Times New Roman" panose="02020603050405020304" pitchFamily="18" charset="0"/>
              </a:rPr>
              <a:t>A</a:t>
            </a:r>
            <a:r>
              <a:rPr lang="en-US" b="0" i="1" u="none" strike="noStrike" baseline="0" dirty="0">
                <a:solidFill>
                  <a:srgbClr val="000000"/>
                </a:solidFill>
                <a:latin typeface="Times New Roman" panose="02020603050405020304" pitchFamily="18" charset="0"/>
              </a:rPr>
              <a:t> </a:t>
            </a:r>
            <a:r>
              <a:rPr lang="en-US" b="0" i="1" u="none" strike="noStrike" baseline="0" dirty="0" err="1">
                <a:solidFill>
                  <a:srgbClr val="000000"/>
                </a:solidFill>
                <a:latin typeface="Times New Roman" panose="02020603050405020304" pitchFamily="18" charset="0"/>
              </a:rPr>
              <a:t>H</a:t>
            </a:r>
            <a:r>
              <a:rPr lang="en-US" b="0" i="0" u="none" strike="noStrike" baseline="0" dirty="0" err="1">
                <a:solidFill>
                  <a:srgbClr val="000000"/>
                </a:solidFill>
                <a:latin typeface="Times New Roman" panose="02020603050405020304" pitchFamily="18" charset="0"/>
              </a:rPr>
              <a:t>'</a:t>
            </a:r>
            <a:r>
              <a:rPr lang="en-US" b="0" i="1" u="none" strike="noStrike" baseline="0" dirty="0" err="1">
                <a:solidFill>
                  <a:srgbClr val="000000"/>
                </a:solidFill>
                <a:latin typeface="Times New Roman" panose="02020603050405020304" pitchFamily="18" charset="0"/>
              </a:rPr>
              <a:t>C</a:t>
            </a:r>
            <a:r>
              <a:rPr lang="en-US" b="0" i="0" u="none" strike="noStrike" baseline="-25000" dirty="0" err="1">
                <a:solidFill>
                  <a:srgbClr val="000000"/>
                </a:solidFill>
                <a:latin typeface="Times New Roman" panose="02020603050405020304" pitchFamily="18" charset="0"/>
              </a:rPr>
              <a:t>in</a:t>
            </a:r>
            <a:r>
              <a:rPr lang="en-US" b="0" i="0" u="none" strike="noStrike" baseline="0" dirty="0">
                <a:solidFill>
                  <a:srgbClr val="000000"/>
                </a:solidFill>
                <a:latin typeface="Times New Roman" panose="02020603050405020304" pitchFamily="18" charset="0"/>
              </a:rPr>
              <a:t> </a:t>
            </a:r>
          </a:p>
          <a:p>
            <a:r>
              <a:rPr lang="en-US" b="0" i="1" u="none" strike="noStrike" baseline="0" dirty="0">
                <a:solidFill>
                  <a:srgbClr val="000000"/>
                </a:solidFill>
                <a:latin typeface="Times New Roman" panose="02020603050405020304" pitchFamily="18" charset="0"/>
              </a:rPr>
              <a:t>Q</a:t>
            </a:r>
            <a:r>
              <a:rPr lang="en-US" b="0" i="1" u="none" strike="noStrike" baseline="-25000" dirty="0">
                <a:solidFill>
                  <a:srgbClr val="000000"/>
                </a:solidFill>
                <a:latin typeface="Times New Roman" panose="02020603050405020304" pitchFamily="18" charset="0"/>
              </a:rPr>
              <a:t>W</a:t>
            </a:r>
            <a:r>
              <a:rPr lang="en-US" b="0" i="1" u="none" strike="noStrike" baseline="0" dirty="0">
                <a:solidFill>
                  <a:srgbClr val="000000"/>
                </a:solidFill>
                <a:latin typeface="Times New Roman" panose="02020603050405020304" pitchFamily="18" charset="0"/>
              </a:rPr>
              <a:t> = Q</a:t>
            </a:r>
            <a:r>
              <a:rPr lang="en-US" b="0" i="1" u="none" strike="noStrike" baseline="-25000" dirty="0">
                <a:solidFill>
                  <a:srgbClr val="000000"/>
                </a:solidFill>
                <a:latin typeface="Times New Roman" panose="02020603050405020304" pitchFamily="18" charset="0"/>
              </a:rPr>
              <a:t>A</a:t>
            </a:r>
            <a:r>
              <a:rPr lang="en-US" b="0" i="1" u="none" strike="noStrike" baseline="0" dirty="0">
                <a:solidFill>
                  <a:srgbClr val="000000"/>
                </a:solidFill>
                <a:latin typeface="Times New Roman" panose="02020603050405020304" pitchFamily="18" charset="0"/>
              </a:rPr>
              <a:t> H</a:t>
            </a:r>
            <a:r>
              <a:rPr lang="en-US" b="0" i="0" u="none" strike="noStrike" baseline="0" dirty="0">
                <a:solidFill>
                  <a:srgbClr val="000000"/>
                </a:solidFill>
                <a:latin typeface="Times New Roman" panose="02020603050405020304" pitchFamily="18" charset="0"/>
              </a:rPr>
              <a:t>' </a:t>
            </a:r>
          </a:p>
          <a:p>
            <a:r>
              <a:rPr lang="en-US" b="0" i="1" u="none" strike="noStrike" baseline="0" dirty="0">
                <a:solidFill>
                  <a:srgbClr val="000000"/>
                </a:solidFill>
                <a:latin typeface="Times New Roman" panose="02020603050405020304" pitchFamily="18" charset="0"/>
              </a:rPr>
              <a:t>H</a:t>
            </a:r>
            <a:r>
              <a:rPr lang="en-US" b="0" i="0" u="none" strike="noStrike" baseline="0" dirty="0">
                <a:solidFill>
                  <a:srgbClr val="000000"/>
                </a:solidFill>
                <a:latin typeface="Times New Roman" panose="02020603050405020304" pitchFamily="18" charset="0"/>
              </a:rPr>
              <a:t>' (</a:t>
            </a:r>
            <a:r>
              <a:rPr lang="en-US" b="0" i="1" u="none" strike="noStrike" baseline="0" dirty="0">
                <a:solidFill>
                  <a:srgbClr val="000000"/>
                </a:solidFill>
                <a:latin typeface="Times New Roman" panose="02020603050405020304" pitchFamily="18" charset="0"/>
              </a:rPr>
              <a:t>Q</a:t>
            </a:r>
            <a:r>
              <a:rPr lang="en-US" b="0" i="1" u="none" strike="noStrike" baseline="-25000" dirty="0">
                <a:solidFill>
                  <a:srgbClr val="000000"/>
                </a:solidFill>
                <a:latin typeface="Times New Roman" panose="02020603050405020304" pitchFamily="18" charset="0"/>
              </a:rPr>
              <a:t>A </a:t>
            </a:r>
            <a:r>
              <a:rPr lang="en-US" b="0" i="1" u="none" strike="noStrike" baseline="0" dirty="0">
                <a:solidFill>
                  <a:srgbClr val="000000"/>
                </a:solidFill>
                <a:latin typeface="Times New Roman" panose="02020603050405020304" pitchFamily="18" charset="0"/>
              </a:rPr>
              <a:t>/ Q</a:t>
            </a:r>
            <a:r>
              <a:rPr lang="en-US" b="0" i="1" u="none" strike="noStrike" baseline="-25000" dirty="0">
                <a:solidFill>
                  <a:srgbClr val="000000"/>
                </a:solidFill>
                <a:latin typeface="Times New Roman" panose="02020603050405020304" pitchFamily="18" charset="0"/>
              </a:rPr>
              <a:t>W</a:t>
            </a:r>
            <a:r>
              <a:rPr lang="en-US" b="0" i="0" u="none" strike="noStrike" baseline="0" dirty="0">
                <a:solidFill>
                  <a:srgbClr val="000000"/>
                </a:solidFill>
                <a:latin typeface="Times New Roman" panose="02020603050405020304" pitchFamily="18" charset="0"/>
              </a:rPr>
              <a:t>) = 1 </a:t>
            </a:r>
          </a:p>
          <a:p>
            <a:r>
              <a:rPr lang="en-US" b="0" i="0" u="none" strike="noStrike" baseline="0" dirty="0">
                <a:solidFill>
                  <a:srgbClr val="000000"/>
                </a:solidFill>
                <a:latin typeface="Times New Roman" panose="02020603050405020304" pitchFamily="18" charset="0"/>
              </a:rPr>
              <a:t>where </a:t>
            </a:r>
          </a:p>
          <a:p>
            <a:r>
              <a:rPr lang="en-US" b="0" i="1" u="none" strike="noStrike" baseline="0" dirty="0" err="1">
                <a:solidFill>
                  <a:srgbClr val="000000"/>
                </a:solidFill>
                <a:latin typeface="Times New Roman" panose="02020603050405020304" pitchFamily="18" charset="0"/>
              </a:rPr>
              <a:t>A</a:t>
            </a:r>
            <a:r>
              <a:rPr lang="en-US" b="0" i="0" u="none" strike="noStrike" baseline="-25000" dirty="0" err="1">
                <a:solidFill>
                  <a:srgbClr val="000000"/>
                </a:solidFill>
                <a:latin typeface="Times New Roman" panose="02020603050405020304" pitchFamily="18" charset="0"/>
              </a:rPr>
              <a:t>out</a:t>
            </a:r>
            <a:r>
              <a:rPr lang="en-US" b="0" i="0" u="none" strike="noStrike" baseline="0" dirty="0">
                <a:solidFill>
                  <a:srgbClr val="000000"/>
                </a:solidFill>
                <a:latin typeface="Times New Roman" panose="02020603050405020304" pitchFamily="18" charset="0"/>
              </a:rPr>
              <a:t> = concentration in the effluent air (</a:t>
            </a:r>
            <a:r>
              <a:rPr lang="en-US" b="0" i="0" u="none" strike="noStrike" baseline="0" dirty="0" err="1">
                <a:solidFill>
                  <a:srgbClr val="000000"/>
                </a:solidFill>
                <a:latin typeface="Times New Roman" panose="02020603050405020304" pitchFamily="18" charset="0"/>
              </a:rPr>
              <a:t>kmol</a:t>
            </a:r>
            <a:r>
              <a:rPr lang="en-US" b="0" i="0" u="none" strike="noStrike" baseline="0" dirty="0">
                <a:solidFill>
                  <a:srgbClr val="000000"/>
                </a:solidFill>
                <a:latin typeface="Times New Roman" panose="02020603050405020304" pitchFamily="18" charset="0"/>
              </a:rPr>
              <a:t>/m3); in this formulation of the equation </a:t>
            </a:r>
            <a:r>
              <a:rPr lang="en-US" b="0" i="1" u="none" strike="noStrike" baseline="0" dirty="0">
                <a:solidFill>
                  <a:srgbClr val="000000"/>
                </a:solidFill>
                <a:latin typeface="Times New Roman" panose="02020603050405020304" pitchFamily="18" charset="0"/>
              </a:rPr>
              <a:t>A</a:t>
            </a:r>
            <a:r>
              <a:rPr lang="en-US" b="0" i="0" u="none" strike="noStrike" baseline="0" dirty="0">
                <a:solidFill>
                  <a:srgbClr val="000000"/>
                </a:solidFill>
                <a:latin typeface="Times New Roman" panose="02020603050405020304" pitchFamily="18" charset="0"/>
              </a:rPr>
              <a:t>in and </a:t>
            </a:r>
            <a:r>
              <a:rPr lang="en-US" b="0" i="1" u="none" strike="noStrike" baseline="0" dirty="0" err="1">
                <a:solidFill>
                  <a:srgbClr val="000000"/>
                </a:solidFill>
                <a:latin typeface="Times New Roman" panose="02020603050405020304" pitchFamily="18" charset="0"/>
              </a:rPr>
              <a:t>C</a:t>
            </a:r>
            <a:r>
              <a:rPr lang="en-US" b="0" i="0" u="none" strike="noStrike" baseline="0" dirty="0" err="1">
                <a:solidFill>
                  <a:srgbClr val="000000"/>
                </a:solidFill>
                <a:latin typeface="Times New Roman" panose="02020603050405020304" pitchFamily="18" charset="0"/>
              </a:rPr>
              <a:t>out</a:t>
            </a:r>
            <a:r>
              <a:rPr lang="en-US" b="0" i="0" u="none" strike="noStrike" baseline="0" dirty="0">
                <a:solidFill>
                  <a:srgbClr val="000000"/>
                </a:solidFill>
                <a:latin typeface="Times New Roman" panose="02020603050405020304" pitchFamily="18" charset="0"/>
              </a:rPr>
              <a:t> are assumed to be negligible for simplicity. </a:t>
            </a:r>
          </a:p>
          <a:p>
            <a:r>
              <a:rPr lang="en-US" b="0" i="1" u="none" strike="noStrike" baseline="0" dirty="0">
                <a:solidFill>
                  <a:srgbClr val="000000"/>
                </a:solidFill>
                <a:latin typeface="Times New Roman" panose="02020603050405020304" pitchFamily="18" charset="0"/>
              </a:rPr>
              <a:t>Q</a:t>
            </a:r>
            <a:r>
              <a:rPr lang="en-US" b="0" i="1" u="none" strike="noStrike" baseline="-25000" dirty="0">
                <a:solidFill>
                  <a:srgbClr val="000000"/>
                </a:solidFill>
                <a:latin typeface="Times New Roman" panose="02020603050405020304" pitchFamily="18" charset="0"/>
              </a:rPr>
              <a:t>W</a:t>
            </a:r>
            <a:r>
              <a:rPr lang="en-US" b="0" i="1" u="none" strike="noStrike" baseline="0" dirty="0">
                <a:solidFill>
                  <a:srgbClr val="000000"/>
                </a:solidFill>
                <a:latin typeface="Times New Roman" panose="02020603050405020304" pitchFamily="18" charset="0"/>
              </a:rPr>
              <a:t> </a:t>
            </a:r>
            <a:r>
              <a:rPr lang="en-US" b="0" i="0" u="none" strike="noStrike" baseline="0" dirty="0">
                <a:solidFill>
                  <a:srgbClr val="000000"/>
                </a:solidFill>
                <a:latin typeface="Times New Roman" panose="02020603050405020304" pitchFamily="18" charset="0"/>
              </a:rPr>
              <a:t>= water flow rate (m</a:t>
            </a:r>
            <a:r>
              <a:rPr lang="en-US" b="0" i="0" u="none" strike="noStrike" baseline="30000" dirty="0">
                <a:solidFill>
                  <a:srgbClr val="000000"/>
                </a:solidFill>
                <a:latin typeface="Times New Roman" panose="02020603050405020304" pitchFamily="18" charset="0"/>
              </a:rPr>
              <a:t>3</a:t>
            </a:r>
            <a:r>
              <a:rPr lang="en-US" b="0" i="0" u="none" strike="noStrike" baseline="0" dirty="0">
                <a:solidFill>
                  <a:srgbClr val="000000"/>
                </a:solidFill>
                <a:latin typeface="Times New Roman" panose="02020603050405020304" pitchFamily="18" charset="0"/>
              </a:rPr>
              <a:t>/s) </a:t>
            </a:r>
          </a:p>
          <a:p>
            <a:r>
              <a:rPr lang="en-US" b="0" i="1" u="none" strike="noStrike" baseline="0" dirty="0">
                <a:solidFill>
                  <a:srgbClr val="000000"/>
                </a:solidFill>
                <a:latin typeface="Times New Roman" panose="02020603050405020304" pitchFamily="18" charset="0"/>
              </a:rPr>
              <a:t>Q</a:t>
            </a:r>
            <a:r>
              <a:rPr lang="en-US" b="0" i="1" u="none" strike="noStrike" baseline="-25000" dirty="0">
                <a:solidFill>
                  <a:srgbClr val="000000"/>
                </a:solidFill>
                <a:latin typeface="Times New Roman" panose="02020603050405020304" pitchFamily="18" charset="0"/>
              </a:rPr>
              <a:t>A</a:t>
            </a:r>
            <a:r>
              <a:rPr lang="en-US" b="0" i="1" u="none" strike="noStrike" baseline="0" dirty="0">
                <a:solidFill>
                  <a:srgbClr val="000000"/>
                </a:solidFill>
                <a:latin typeface="Times New Roman" panose="02020603050405020304" pitchFamily="18" charset="0"/>
              </a:rPr>
              <a:t> </a:t>
            </a:r>
            <a:r>
              <a:rPr lang="en-US" b="0" i="0" u="none" strike="noStrike" baseline="0" dirty="0">
                <a:solidFill>
                  <a:srgbClr val="000000"/>
                </a:solidFill>
                <a:latin typeface="Times New Roman" panose="02020603050405020304" pitchFamily="18" charset="0"/>
              </a:rPr>
              <a:t>= airflow rate (m</a:t>
            </a:r>
            <a:r>
              <a:rPr lang="en-US" b="0" i="0" u="none" strike="noStrike" baseline="30000" dirty="0">
                <a:solidFill>
                  <a:srgbClr val="000000"/>
                </a:solidFill>
                <a:latin typeface="Times New Roman" panose="02020603050405020304" pitchFamily="18" charset="0"/>
              </a:rPr>
              <a:t>3 </a:t>
            </a:r>
            <a:r>
              <a:rPr lang="en-US" b="0" i="0" u="none" strike="noStrike" baseline="0" dirty="0">
                <a:solidFill>
                  <a:srgbClr val="000000"/>
                </a:solidFill>
                <a:latin typeface="Times New Roman" panose="02020603050405020304" pitchFamily="18" charset="0"/>
              </a:rPr>
              <a:t>/s) </a:t>
            </a:r>
          </a:p>
          <a:p>
            <a:r>
              <a:rPr lang="en-US" b="0" i="1" u="none" strike="noStrike" baseline="0" dirty="0">
                <a:solidFill>
                  <a:srgbClr val="000000"/>
                </a:solidFill>
                <a:latin typeface="Times New Roman" panose="02020603050405020304" pitchFamily="18" charset="0"/>
              </a:rPr>
              <a:t>A</a:t>
            </a:r>
            <a:r>
              <a:rPr lang="en-US" b="0" i="0" u="none" strike="noStrike" baseline="-25000" dirty="0">
                <a:solidFill>
                  <a:srgbClr val="000000"/>
                </a:solidFill>
                <a:latin typeface="Times New Roman" panose="02020603050405020304" pitchFamily="18" charset="0"/>
              </a:rPr>
              <a:t>in</a:t>
            </a:r>
            <a:r>
              <a:rPr lang="en-US" b="0" i="0" u="none" strike="noStrike" baseline="0" dirty="0">
                <a:solidFill>
                  <a:srgbClr val="000000"/>
                </a:solidFill>
                <a:latin typeface="Times New Roman" panose="02020603050405020304" pitchFamily="18" charset="0"/>
              </a:rPr>
              <a:t> = concentration of contaminant in air (</a:t>
            </a:r>
            <a:r>
              <a:rPr lang="en-US" b="0" i="0" u="none" strike="noStrike" baseline="0" dirty="0" err="1">
                <a:solidFill>
                  <a:srgbClr val="000000"/>
                </a:solidFill>
                <a:latin typeface="Times New Roman" panose="02020603050405020304" pitchFamily="18" charset="0"/>
              </a:rPr>
              <a:t>kmol</a:t>
            </a:r>
            <a:r>
              <a:rPr lang="en-US" b="0" i="0" u="none" strike="noStrike" baseline="0" dirty="0">
                <a:solidFill>
                  <a:srgbClr val="000000"/>
                </a:solidFill>
                <a:latin typeface="Times New Roman" panose="02020603050405020304" pitchFamily="18" charset="0"/>
              </a:rPr>
              <a:t>/ m</a:t>
            </a:r>
            <a:r>
              <a:rPr lang="en-US" b="0" i="0" u="none" strike="noStrike" baseline="30000" dirty="0">
                <a:solidFill>
                  <a:srgbClr val="000000"/>
                </a:solidFill>
                <a:latin typeface="Times New Roman" panose="02020603050405020304" pitchFamily="18" charset="0"/>
              </a:rPr>
              <a:t>3</a:t>
            </a:r>
            <a:r>
              <a:rPr lang="en-US" b="0" i="0" u="none" strike="noStrike" baseline="0" dirty="0">
                <a:solidFill>
                  <a:srgbClr val="000000"/>
                </a:solidFill>
                <a:latin typeface="Times New Roman" panose="02020603050405020304" pitchFamily="18" charset="0"/>
              </a:rPr>
              <a:t>) </a:t>
            </a:r>
          </a:p>
          <a:p>
            <a:r>
              <a:rPr lang="en-US" b="0" i="1" u="none" strike="noStrike" baseline="0" dirty="0" err="1">
                <a:solidFill>
                  <a:srgbClr val="000000"/>
                </a:solidFill>
                <a:latin typeface="Times New Roman" panose="02020603050405020304" pitchFamily="18" charset="0"/>
              </a:rPr>
              <a:t>C</a:t>
            </a:r>
            <a:r>
              <a:rPr lang="en-US" b="0" i="0" u="none" strike="noStrike" baseline="-25000" dirty="0" err="1">
                <a:solidFill>
                  <a:srgbClr val="000000"/>
                </a:solidFill>
                <a:latin typeface="Times New Roman" panose="02020603050405020304" pitchFamily="18" charset="0"/>
              </a:rPr>
              <a:t>out</a:t>
            </a:r>
            <a:r>
              <a:rPr lang="en-US" b="0" i="0" u="none" strike="noStrike" baseline="0" dirty="0">
                <a:solidFill>
                  <a:srgbClr val="000000"/>
                </a:solidFill>
                <a:latin typeface="Times New Roman" panose="02020603050405020304" pitchFamily="18" charset="0"/>
              </a:rPr>
              <a:t> = concentration of contaminants in effluent water (</a:t>
            </a:r>
            <a:r>
              <a:rPr lang="en-US" b="0" i="0" u="none" strike="noStrike" baseline="0" dirty="0" err="1">
                <a:solidFill>
                  <a:srgbClr val="000000"/>
                </a:solidFill>
                <a:latin typeface="Times New Roman" panose="02020603050405020304" pitchFamily="18" charset="0"/>
              </a:rPr>
              <a:t>kmol</a:t>
            </a:r>
            <a:r>
              <a:rPr lang="en-US" b="0" i="0" u="none" strike="noStrike" baseline="0" dirty="0">
                <a:solidFill>
                  <a:srgbClr val="000000"/>
                </a:solidFill>
                <a:latin typeface="Times New Roman" panose="02020603050405020304" pitchFamily="18" charset="0"/>
              </a:rPr>
              <a:t>/ m</a:t>
            </a:r>
            <a:r>
              <a:rPr lang="en-US" b="0" i="0" u="none" strike="noStrike" baseline="30000" dirty="0">
                <a:solidFill>
                  <a:srgbClr val="000000"/>
                </a:solidFill>
                <a:latin typeface="Times New Roman" panose="02020603050405020304" pitchFamily="18" charset="0"/>
              </a:rPr>
              <a:t>3</a:t>
            </a:r>
            <a:r>
              <a:rPr lang="en-US" b="0" i="0" u="none" strike="noStrike" baseline="0" dirty="0">
                <a:solidFill>
                  <a:srgbClr val="000000"/>
                </a:solidFill>
                <a:latin typeface="Times New Roman" panose="02020603050405020304" pitchFamily="18" charset="0"/>
              </a:rPr>
              <a:t>) </a:t>
            </a:r>
          </a:p>
          <a:p>
            <a:r>
              <a:rPr lang="en-US" b="0" i="1" u="none" strike="noStrike" baseline="0" dirty="0">
                <a:solidFill>
                  <a:srgbClr val="000000"/>
                </a:solidFill>
                <a:latin typeface="Times New Roman" panose="02020603050405020304" pitchFamily="18" charset="0"/>
              </a:rPr>
              <a:t>C</a:t>
            </a:r>
            <a:r>
              <a:rPr lang="en-US" b="0" i="0" u="none" strike="noStrike" baseline="0" dirty="0">
                <a:solidFill>
                  <a:srgbClr val="000000"/>
                </a:solidFill>
                <a:latin typeface="Times New Roman" panose="02020603050405020304" pitchFamily="18" charset="0"/>
              </a:rPr>
              <a:t>in = concentration of contaminants in influent water (</a:t>
            </a:r>
            <a:r>
              <a:rPr lang="en-US" b="0" i="0" u="none" strike="noStrike" baseline="0" dirty="0" err="1">
                <a:solidFill>
                  <a:srgbClr val="000000"/>
                </a:solidFill>
                <a:latin typeface="Times New Roman" panose="02020603050405020304" pitchFamily="18" charset="0"/>
              </a:rPr>
              <a:t>kmol</a:t>
            </a:r>
            <a:r>
              <a:rPr lang="en-US" b="0" i="0" u="none" strike="noStrike" baseline="0" dirty="0">
                <a:solidFill>
                  <a:srgbClr val="000000"/>
                </a:solidFill>
                <a:latin typeface="Times New Roman" panose="02020603050405020304" pitchFamily="18" charset="0"/>
              </a:rPr>
              <a:t>/ m</a:t>
            </a:r>
            <a:r>
              <a:rPr lang="en-US" b="0" i="0" u="none" strike="noStrike" baseline="30000" dirty="0">
                <a:solidFill>
                  <a:srgbClr val="000000"/>
                </a:solidFill>
                <a:latin typeface="Times New Roman" panose="02020603050405020304" pitchFamily="18" charset="0"/>
              </a:rPr>
              <a:t>3</a:t>
            </a:r>
            <a:r>
              <a:rPr lang="en-US" b="0" i="0" u="none" strike="noStrike" baseline="0" dirty="0">
                <a:solidFill>
                  <a:srgbClr val="000000"/>
                </a:solidFill>
                <a:latin typeface="Times New Roman" panose="02020603050405020304" pitchFamily="18" charset="0"/>
              </a:rPr>
              <a:t>) </a:t>
            </a:r>
            <a:endParaRPr lang="en-US" dirty="0"/>
          </a:p>
        </p:txBody>
      </p:sp>
      <p:pic>
        <p:nvPicPr>
          <p:cNvPr id="9" name="Picture 8">
            <a:extLst>
              <a:ext uri="{FF2B5EF4-FFF2-40B4-BE49-F238E27FC236}">
                <a16:creationId xmlns:a16="http://schemas.microsoft.com/office/drawing/2014/main" id="{50DEABFC-9849-C506-01E6-90C2D3B718D4}"/>
              </a:ext>
            </a:extLst>
          </p:cNvPr>
          <p:cNvPicPr>
            <a:picLocks noChangeAspect="1"/>
          </p:cNvPicPr>
          <p:nvPr/>
        </p:nvPicPr>
        <p:blipFill>
          <a:blip r:embed="rId2"/>
          <a:stretch>
            <a:fillRect/>
          </a:stretch>
        </p:blipFill>
        <p:spPr>
          <a:xfrm>
            <a:off x="1061481" y="2516908"/>
            <a:ext cx="4887007" cy="3391373"/>
          </a:xfrm>
          <a:prstGeom prst="rect">
            <a:avLst/>
          </a:prstGeom>
        </p:spPr>
      </p:pic>
      <p:sp>
        <p:nvSpPr>
          <p:cNvPr id="11" name="TextBox 10">
            <a:extLst>
              <a:ext uri="{FF2B5EF4-FFF2-40B4-BE49-F238E27FC236}">
                <a16:creationId xmlns:a16="http://schemas.microsoft.com/office/drawing/2014/main" id="{0A550963-1808-5232-6007-F0FCFB7D5CEC}"/>
              </a:ext>
            </a:extLst>
          </p:cNvPr>
          <p:cNvSpPr txBox="1"/>
          <p:nvPr/>
        </p:nvSpPr>
        <p:spPr>
          <a:xfrm>
            <a:off x="682905" y="837555"/>
            <a:ext cx="5265583" cy="1569660"/>
          </a:xfrm>
          <a:prstGeom prst="rect">
            <a:avLst/>
          </a:prstGeom>
          <a:noFill/>
        </p:spPr>
        <p:txBody>
          <a:bodyPr wrap="square">
            <a:spAutoFit/>
          </a:bodyPr>
          <a:lstStyle/>
          <a:p>
            <a:r>
              <a:rPr lang="en-US" sz="2400" b="1" i="0" u="none" strike="noStrike" baseline="0" dirty="0">
                <a:solidFill>
                  <a:srgbClr val="000000"/>
                </a:solidFill>
                <a:latin typeface="Calibri" panose="020F0502020204030204" pitchFamily="34" charset="0"/>
              </a:rPr>
              <a:t>Air Stripping </a:t>
            </a:r>
            <a:endParaRPr lang="en-US" sz="2400" b="0" i="0" u="none" strike="noStrike" baseline="0" dirty="0">
              <a:solidFill>
                <a:srgbClr val="000000"/>
              </a:solidFill>
              <a:latin typeface="Calibri" panose="020F0502020204030204" pitchFamily="34" charset="0"/>
            </a:endParaRPr>
          </a:p>
          <a:p>
            <a:r>
              <a:rPr lang="en-US" sz="1800" b="0" i="1" u="none" strike="noStrike" baseline="0" dirty="0">
                <a:solidFill>
                  <a:srgbClr val="000000"/>
                </a:solidFill>
                <a:latin typeface="Times New Roman" panose="02020603050405020304" pitchFamily="18" charset="0"/>
              </a:rPr>
              <a:t>P</a:t>
            </a:r>
            <a:r>
              <a:rPr lang="en-US" sz="1800" b="0" i="1" u="none" strike="noStrike" baseline="-25000" dirty="0">
                <a:solidFill>
                  <a:srgbClr val="000000"/>
                </a:solidFill>
                <a:latin typeface="Times New Roman" panose="02020603050405020304" pitchFamily="18" charset="0"/>
              </a:rPr>
              <a:t>i</a:t>
            </a:r>
            <a:r>
              <a:rPr lang="en-US" sz="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HC</a:t>
            </a:r>
            <a:r>
              <a:rPr lang="en-US" sz="1800" b="0" i="1" u="none" strike="noStrike" baseline="-25000" dirty="0" err="1">
                <a:solidFill>
                  <a:srgbClr val="000000"/>
                </a:solidFill>
                <a:latin typeface="Times New Roman" panose="02020603050405020304" pitchFamily="18" charset="0"/>
              </a:rPr>
              <a:t>i</a:t>
            </a:r>
            <a:r>
              <a:rPr lang="en-US" sz="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Henry's Law </a:t>
            </a:r>
          </a:p>
          <a:p>
            <a:r>
              <a:rPr lang="en-US" sz="1800" b="0" i="1" u="none" strike="noStrike" baseline="0" dirty="0">
                <a:solidFill>
                  <a:srgbClr val="000000"/>
                </a:solidFill>
                <a:latin typeface="Times New Roman" panose="02020603050405020304" pitchFamily="18" charset="0"/>
              </a:rPr>
              <a:t>P</a:t>
            </a:r>
            <a:r>
              <a:rPr lang="en-US" sz="1800" b="0" i="1" u="none" strike="noStrike" baseline="-25000" dirty="0">
                <a:solidFill>
                  <a:srgbClr val="000000"/>
                </a:solidFill>
                <a:latin typeface="Times New Roman" panose="02020603050405020304" pitchFamily="18" charset="0"/>
              </a:rPr>
              <a:t>i</a:t>
            </a:r>
            <a:r>
              <a:rPr lang="en-US" sz="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partial pressure of component </a:t>
            </a:r>
            <a:r>
              <a:rPr lang="en-US" sz="1800" b="0" i="1" u="none" strike="noStrike" baseline="0" dirty="0" err="1">
                <a:solidFill>
                  <a:srgbClr val="000000"/>
                </a:solidFill>
                <a:latin typeface="Times New Roman" panose="02020603050405020304" pitchFamily="18" charset="0"/>
              </a:rPr>
              <a:t>i</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(atm) </a:t>
            </a:r>
          </a:p>
          <a:p>
            <a:r>
              <a:rPr lang="en-US" sz="1800" b="0" i="1" u="none" strike="noStrike" baseline="0" dirty="0">
                <a:solidFill>
                  <a:srgbClr val="000000"/>
                </a:solidFill>
                <a:latin typeface="Times New Roman" panose="02020603050405020304" pitchFamily="18" charset="0"/>
              </a:rPr>
              <a:t>H </a:t>
            </a:r>
            <a:r>
              <a:rPr lang="en-US" sz="1800" b="0" i="0" u="none" strike="noStrike" baseline="0" dirty="0">
                <a:solidFill>
                  <a:srgbClr val="000000"/>
                </a:solidFill>
                <a:latin typeface="Times New Roman" panose="02020603050405020304" pitchFamily="18" charset="0"/>
              </a:rPr>
              <a:t>= Henry's Law constant (atm-</a:t>
            </a:r>
            <a:r>
              <a:rPr lang="en-US" b="0" i="0" u="none" strike="noStrike" baseline="0" dirty="0">
                <a:solidFill>
                  <a:srgbClr val="000000"/>
                </a:solidFill>
                <a:latin typeface="Times New Roman" panose="02020603050405020304" pitchFamily="18" charset="0"/>
              </a:rPr>
              <a:t>m</a:t>
            </a:r>
            <a:r>
              <a:rPr lang="en-US" b="0" i="0" u="none" strike="noStrike" baseline="3000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a:t>
            </a:r>
            <a:r>
              <a:rPr lang="en-US" sz="1800" b="0" i="0" u="none" strike="noStrike" baseline="0" dirty="0" err="1">
                <a:solidFill>
                  <a:srgbClr val="000000"/>
                </a:solidFill>
                <a:latin typeface="Times New Roman" panose="02020603050405020304" pitchFamily="18" charset="0"/>
              </a:rPr>
              <a:t>kmol</a:t>
            </a:r>
            <a:r>
              <a:rPr lang="en-US" sz="1800" b="0" i="0" u="none" strike="noStrike" baseline="0" dirty="0">
                <a:solidFill>
                  <a:srgbClr val="000000"/>
                </a:solidFill>
                <a:latin typeface="Times New Roman" panose="02020603050405020304" pitchFamily="18" charset="0"/>
              </a:rPr>
              <a:t>) </a:t>
            </a:r>
          </a:p>
          <a:p>
            <a:r>
              <a:rPr lang="en-US" sz="1800" b="0" i="1" u="none" strike="noStrike" baseline="0" dirty="0">
                <a:solidFill>
                  <a:srgbClr val="000000"/>
                </a:solidFill>
                <a:latin typeface="Times New Roman" panose="02020603050405020304" pitchFamily="18" charset="0"/>
              </a:rPr>
              <a:t>C</a:t>
            </a:r>
            <a:r>
              <a:rPr lang="en-US" sz="1800" b="0" i="1" u="none" strike="noStrike" baseline="-25000" dirty="0">
                <a:solidFill>
                  <a:srgbClr val="000000"/>
                </a:solidFill>
                <a:latin typeface="Times New Roman" panose="02020603050405020304" pitchFamily="18" charset="0"/>
              </a:rPr>
              <a:t>i</a:t>
            </a:r>
            <a:r>
              <a:rPr lang="en-US" sz="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concentration of component </a:t>
            </a:r>
            <a:r>
              <a:rPr lang="en-US" sz="1800" b="0" i="1" u="none" strike="noStrike" baseline="0" dirty="0" err="1">
                <a:solidFill>
                  <a:srgbClr val="000000"/>
                </a:solidFill>
                <a:latin typeface="Times New Roman" panose="02020603050405020304" pitchFamily="18" charset="0"/>
              </a:rPr>
              <a:t>i</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in solvent (</a:t>
            </a:r>
            <a:r>
              <a:rPr lang="en-US" sz="1800" b="0" i="0" u="none" strike="noStrike" baseline="0" dirty="0" err="1">
                <a:solidFill>
                  <a:srgbClr val="000000"/>
                </a:solidFill>
                <a:latin typeface="Times New Roman" panose="02020603050405020304" pitchFamily="18" charset="0"/>
              </a:rPr>
              <a:t>kmol</a:t>
            </a:r>
            <a:r>
              <a:rPr lang="en-US" sz="1800" b="0" i="0" u="none" strike="noStrike" baseline="0" dirty="0">
                <a:solidFill>
                  <a:srgbClr val="000000"/>
                </a:solidFill>
                <a:latin typeface="Times New Roman" panose="02020603050405020304" pitchFamily="18" charset="0"/>
              </a:rPr>
              <a:t>/</a:t>
            </a:r>
            <a:r>
              <a:rPr lang="en-US" b="0" i="0" u="none" strike="noStrike" baseline="0" dirty="0">
                <a:solidFill>
                  <a:srgbClr val="000000"/>
                </a:solidFill>
                <a:latin typeface="Times New Roman" panose="02020603050405020304" pitchFamily="18" charset="0"/>
              </a:rPr>
              <a:t>m</a:t>
            </a:r>
            <a:r>
              <a:rPr lang="en-US" b="0" i="0" u="none" strike="noStrike" baseline="3000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endParaRPr lang="en-US" dirty="0"/>
          </a:p>
        </p:txBody>
      </p:sp>
      <p:sp>
        <p:nvSpPr>
          <p:cNvPr id="12" name="TextBox 11">
            <a:extLst>
              <a:ext uri="{FF2B5EF4-FFF2-40B4-BE49-F238E27FC236}">
                <a16:creationId xmlns:a16="http://schemas.microsoft.com/office/drawing/2014/main" id="{46FA36EE-6C7D-AD1A-2DC3-6075092324AD}"/>
              </a:ext>
            </a:extLst>
          </p:cNvPr>
          <p:cNvSpPr txBox="1"/>
          <p:nvPr/>
        </p:nvSpPr>
        <p:spPr>
          <a:xfrm>
            <a:off x="999396" y="6337161"/>
            <a:ext cx="6096000" cy="369332"/>
          </a:xfrm>
          <a:prstGeom prst="rect">
            <a:avLst/>
          </a:prstGeom>
          <a:noFill/>
        </p:spPr>
        <p:txBody>
          <a:bodyPr wrap="square">
            <a:spAutoFit/>
          </a:bodyPr>
          <a:lstStyle/>
          <a:p>
            <a:pPr algn="l"/>
            <a:r>
              <a:rPr lang="en-US" sz="1800" b="1" i="0" u="none" strike="noStrike" baseline="0" dirty="0">
                <a:latin typeface="TimesNewRomanPS-BoldMT"/>
              </a:rPr>
              <a:t>THE CORRECT ANSWERS ARE SHOWN ABOVE.</a:t>
            </a:r>
            <a:endParaRPr lang="en-US" dirty="0"/>
          </a:p>
        </p:txBody>
      </p:sp>
      <p:sp>
        <p:nvSpPr>
          <p:cNvPr id="13" name="TextBox 12">
            <a:extLst>
              <a:ext uri="{FF2B5EF4-FFF2-40B4-BE49-F238E27FC236}">
                <a16:creationId xmlns:a16="http://schemas.microsoft.com/office/drawing/2014/main" id="{D227AE06-3C26-6DC2-709C-888044517AE5}"/>
              </a:ext>
            </a:extLst>
          </p:cNvPr>
          <p:cNvSpPr txBox="1"/>
          <p:nvPr/>
        </p:nvSpPr>
        <p:spPr>
          <a:xfrm>
            <a:off x="682905" y="6017974"/>
            <a:ext cx="11663085" cy="369332"/>
          </a:xfrm>
          <a:prstGeom prst="rect">
            <a:avLst/>
          </a:prstGeom>
          <a:noFill/>
        </p:spPr>
        <p:txBody>
          <a:bodyPr wrap="square">
            <a:spAutoFit/>
          </a:bodyPr>
          <a:lstStyle/>
          <a:p>
            <a:pPr algn="l"/>
            <a:r>
              <a:rPr lang="en-US" b="1" dirty="0">
                <a:latin typeface="TimesNewRomanPS-BoldMT"/>
              </a:rPr>
              <a:t>21</a:t>
            </a:r>
            <a:r>
              <a:rPr lang="en-US" sz="1800" b="1" i="0" u="none" strike="noStrike" baseline="0" dirty="0">
                <a:latin typeface="TimesNewRomanPS-BoldMT"/>
              </a:rPr>
              <a:t>. </a:t>
            </a:r>
            <a:r>
              <a:rPr lang="en-US" sz="1800" b="0" i="0" u="none" strike="noStrike" baseline="0" dirty="0">
                <a:latin typeface="TimesNewRomanPSMT"/>
              </a:rPr>
              <a:t>Refer to the Environmental Engineering chapter of the </a:t>
            </a:r>
            <a:r>
              <a:rPr lang="en-US" sz="1800" b="0" i="1" u="none" strike="noStrike" baseline="0" dirty="0">
                <a:latin typeface="TimesNewRomanPS-ItalicMT"/>
              </a:rPr>
              <a:t>FE Reference Handbook</a:t>
            </a:r>
            <a:r>
              <a:rPr lang="en-US" sz="1800" b="0" i="0" u="none" strike="noStrike" baseline="0" dirty="0">
                <a:latin typeface="TimesNewRomanPSMT"/>
              </a:rPr>
              <a:t>. </a:t>
            </a:r>
          </a:p>
        </p:txBody>
      </p:sp>
    </p:spTree>
    <p:extLst>
      <p:ext uri="{BB962C8B-B14F-4D97-AF65-F5344CB8AC3E}">
        <p14:creationId xmlns:p14="http://schemas.microsoft.com/office/powerpoint/2010/main" val="165648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018267-A30A-0C18-902B-200F490E5768}"/>
              </a:ext>
            </a:extLst>
          </p:cNvPr>
          <p:cNvSpPr txBox="1"/>
          <p:nvPr/>
        </p:nvSpPr>
        <p:spPr>
          <a:xfrm>
            <a:off x="998317" y="435374"/>
            <a:ext cx="6094070" cy="923330"/>
          </a:xfrm>
          <a:prstGeom prst="rect">
            <a:avLst/>
          </a:prstGeom>
          <a:noFill/>
        </p:spPr>
        <p:txBody>
          <a:bodyPr wrap="square">
            <a:spAutoFit/>
          </a:bodyPr>
          <a:lstStyle/>
          <a:p>
            <a:r>
              <a:rPr lang="en-US" sz="1800" b="0" i="0" u="sng" strike="noStrike" baseline="0">
                <a:solidFill>
                  <a:srgbClr val="000000"/>
                </a:solidFill>
                <a:latin typeface="Times New Roman" panose="02020603050405020304" pitchFamily="18" charset="0"/>
              </a:rPr>
              <a:t>Stripper Packing Height = </a:t>
            </a:r>
            <a:r>
              <a:rPr lang="en-US" sz="1800" b="0" i="1" u="sng" strike="noStrike" baseline="0">
                <a:solidFill>
                  <a:srgbClr val="000000"/>
                </a:solidFill>
                <a:latin typeface="Times New Roman" panose="02020603050405020304" pitchFamily="18" charset="0"/>
              </a:rPr>
              <a:t>Z </a:t>
            </a:r>
            <a:endParaRPr lang="en-US" sz="1800" b="0" i="0" u="none" strike="noStrike" baseline="0">
              <a:solidFill>
                <a:srgbClr val="000000"/>
              </a:solidFill>
              <a:latin typeface="Times New Roman" panose="02020603050405020304" pitchFamily="18" charset="0"/>
            </a:endParaRPr>
          </a:p>
          <a:p>
            <a:r>
              <a:rPr lang="en-US" sz="1800" b="0" i="1" u="none" strike="noStrike" baseline="0">
                <a:solidFill>
                  <a:srgbClr val="000000"/>
                </a:solidFill>
                <a:latin typeface="Times New Roman" panose="02020603050405020304" pitchFamily="18" charset="0"/>
              </a:rPr>
              <a:t>Z = HTU </a:t>
            </a:r>
            <a:r>
              <a:rPr lang="en-US" sz="1800" b="0" i="0" u="none" strike="noStrike" baseline="0">
                <a:solidFill>
                  <a:srgbClr val="000000"/>
                </a:solidFill>
                <a:latin typeface="Times New Roman" panose="02020603050405020304" pitchFamily="18" charset="0"/>
              </a:rPr>
              <a:t>× </a:t>
            </a:r>
            <a:r>
              <a:rPr lang="en-US" sz="1800" b="0" i="1" u="none" strike="noStrike" baseline="0">
                <a:solidFill>
                  <a:srgbClr val="000000"/>
                </a:solidFill>
                <a:latin typeface="Times New Roman" panose="02020603050405020304" pitchFamily="18" charset="0"/>
              </a:rPr>
              <a:t>NTU </a:t>
            </a:r>
            <a:endParaRPr lang="en-US" sz="1800" b="0" i="0" u="none" strike="noStrike" baseline="0">
              <a:solidFill>
                <a:srgbClr val="000000"/>
              </a:solidFill>
              <a:latin typeface="Times New Roman" panose="02020603050405020304" pitchFamily="18" charset="0"/>
            </a:endParaRPr>
          </a:p>
          <a:p>
            <a:r>
              <a:rPr lang="en-US" sz="1800" b="0" i="0" u="none" strike="noStrike" baseline="0">
                <a:solidFill>
                  <a:srgbClr val="000000"/>
                </a:solidFill>
                <a:latin typeface="Times New Roman" panose="02020603050405020304" pitchFamily="18" charset="0"/>
              </a:rPr>
              <a:t>Assuming rapid equilibrium </a:t>
            </a:r>
            <a:endParaRPr lang="en-US" dirty="0"/>
          </a:p>
        </p:txBody>
      </p:sp>
      <p:sp>
        <p:nvSpPr>
          <p:cNvPr id="5" name="TextBox 4">
            <a:extLst>
              <a:ext uri="{FF2B5EF4-FFF2-40B4-BE49-F238E27FC236}">
                <a16:creationId xmlns:a16="http://schemas.microsoft.com/office/drawing/2014/main" id="{1D9F0241-0852-AEE3-8B22-09A2A3269EC9}"/>
              </a:ext>
            </a:extLst>
          </p:cNvPr>
          <p:cNvSpPr txBox="1"/>
          <p:nvPr/>
        </p:nvSpPr>
        <p:spPr>
          <a:xfrm>
            <a:off x="998317" y="2262224"/>
            <a:ext cx="6094070" cy="2585323"/>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where </a:t>
            </a:r>
          </a:p>
          <a:p>
            <a:r>
              <a:rPr lang="en-US" sz="1800" b="0" i="1" u="none" strike="noStrike" baseline="0" dirty="0">
                <a:solidFill>
                  <a:srgbClr val="000000"/>
                </a:solidFill>
                <a:latin typeface="Times New Roman" panose="02020603050405020304" pitchFamily="18" charset="0"/>
              </a:rPr>
              <a:t>NTU </a:t>
            </a:r>
            <a:r>
              <a:rPr lang="en-US" sz="1800" b="0" i="0" u="none" strike="noStrike" baseline="0" dirty="0">
                <a:solidFill>
                  <a:srgbClr val="000000"/>
                </a:solidFill>
                <a:latin typeface="Times New Roman" panose="02020603050405020304" pitchFamily="18" charset="0"/>
              </a:rPr>
              <a:t>= number of transfer units </a:t>
            </a:r>
          </a:p>
          <a:p>
            <a:r>
              <a:rPr lang="en-US" sz="1800" b="0" i="1" u="none" strike="noStrike" baseline="0" dirty="0">
                <a:solidFill>
                  <a:srgbClr val="000000"/>
                </a:solidFill>
                <a:latin typeface="Times New Roman" panose="02020603050405020304" pitchFamily="18" charset="0"/>
              </a:rPr>
              <a:t>H </a:t>
            </a:r>
            <a:r>
              <a:rPr lang="en-US" sz="1800" b="0" i="0" u="none" strike="noStrike" baseline="0" dirty="0">
                <a:solidFill>
                  <a:srgbClr val="000000"/>
                </a:solidFill>
                <a:latin typeface="Times New Roman" panose="02020603050405020304" pitchFamily="18" charset="0"/>
              </a:rPr>
              <a:t>= Henry's Law constant </a:t>
            </a:r>
          </a:p>
          <a:p>
            <a:r>
              <a:rPr lang="en-US" sz="1800" b="0" i="1" u="none" strike="noStrike" baseline="0" dirty="0">
                <a:solidFill>
                  <a:srgbClr val="000000"/>
                </a:solidFill>
                <a:latin typeface="Times New Roman" panose="02020603050405020304" pitchFamily="18" charset="0"/>
              </a:rPr>
              <a:t>H</a:t>
            </a:r>
            <a:r>
              <a:rPr lang="en-US" sz="1800" b="0" i="0" u="none" strike="noStrike" baseline="0" dirty="0">
                <a:solidFill>
                  <a:srgbClr val="000000"/>
                </a:solidFill>
                <a:latin typeface="Times New Roman" panose="02020603050405020304" pitchFamily="18" charset="0"/>
              </a:rPr>
              <a:t>′ = H/RT = dimensionless Henry's Law constant </a:t>
            </a:r>
          </a:p>
          <a:p>
            <a:r>
              <a:rPr lang="en-US" sz="1800" b="0" i="1" u="none" strike="noStrike" baseline="0" dirty="0">
                <a:solidFill>
                  <a:srgbClr val="000000"/>
                </a:solidFill>
                <a:latin typeface="Times New Roman" panose="02020603050405020304" pitchFamily="18" charset="0"/>
              </a:rPr>
              <a:t>T </a:t>
            </a:r>
            <a:r>
              <a:rPr lang="en-US" sz="1800" b="0" i="0" u="none" strike="noStrike" baseline="0" dirty="0">
                <a:solidFill>
                  <a:srgbClr val="000000"/>
                </a:solidFill>
                <a:latin typeface="Times New Roman" panose="02020603050405020304" pitchFamily="18" charset="0"/>
              </a:rPr>
              <a:t>= temperature in units consistent with K </a:t>
            </a:r>
          </a:p>
          <a:p>
            <a:r>
              <a:rPr lang="pt-BR" sz="1800" b="0" i="1" u="none" strike="noStrike" baseline="0" dirty="0">
                <a:solidFill>
                  <a:srgbClr val="000000"/>
                </a:solidFill>
                <a:latin typeface="Times New Roman" panose="02020603050405020304" pitchFamily="18" charset="0"/>
              </a:rPr>
              <a:t>R </a:t>
            </a:r>
            <a:r>
              <a:rPr lang="pt-BR" sz="1800" b="0" i="0" u="none" strike="noStrike" baseline="0" dirty="0">
                <a:solidFill>
                  <a:srgbClr val="000000"/>
                </a:solidFill>
                <a:latin typeface="Times New Roman" panose="02020603050405020304" pitchFamily="18" charset="0"/>
              </a:rPr>
              <a:t>= universal gas constant [atm•m</a:t>
            </a:r>
            <a:r>
              <a:rPr lang="pt-BR" sz="800" b="0" i="0" u="none" strike="noStrike" baseline="0" dirty="0">
                <a:solidFill>
                  <a:srgbClr val="000000"/>
                </a:solidFill>
                <a:latin typeface="Times New Roman" panose="02020603050405020304" pitchFamily="18" charset="0"/>
              </a:rPr>
              <a:t>3</a:t>
            </a:r>
            <a:r>
              <a:rPr lang="pt-BR" sz="1800" b="0" i="0" u="none" strike="noStrike" baseline="0" dirty="0">
                <a:solidFill>
                  <a:srgbClr val="000000"/>
                </a:solidFill>
                <a:latin typeface="Times New Roman" panose="02020603050405020304" pitchFamily="18" charset="0"/>
              </a:rPr>
              <a:t>/(kmol•K)] </a:t>
            </a:r>
          </a:p>
          <a:p>
            <a:r>
              <a:rPr lang="en-US" sz="1800" b="0" i="1" u="none" strike="noStrike" baseline="0" dirty="0">
                <a:solidFill>
                  <a:srgbClr val="000000"/>
                </a:solidFill>
                <a:latin typeface="Times New Roman" panose="02020603050405020304" pitchFamily="18" charset="0"/>
              </a:rPr>
              <a:t>R</a:t>
            </a:r>
            <a:r>
              <a:rPr lang="en-US" sz="800" b="0" i="1" u="none" strike="noStrike" baseline="0" dirty="0">
                <a:solidFill>
                  <a:srgbClr val="000000"/>
                </a:solidFill>
                <a:latin typeface="Times New Roman" panose="02020603050405020304" pitchFamily="18" charset="0"/>
              </a:rPr>
              <a:t>S </a:t>
            </a:r>
            <a:r>
              <a:rPr lang="en-US" sz="1800" b="0" i="0" u="none" strike="noStrike" baseline="0" dirty="0">
                <a:solidFill>
                  <a:srgbClr val="000000"/>
                </a:solidFill>
                <a:latin typeface="Times New Roman" panose="02020603050405020304" pitchFamily="18" charset="0"/>
              </a:rPr>
              <a:t>= stripping factor </a:t>
            </a:r>
            <a:r>
              <a:rPr lang="en-US" sz="1800" b="0" i="1" u="none" strike="noStrike" baseline="0" dirty="0">
                <a:solidFill>
                  <a:srgbClr val="000000"/>
                </a:solidFill>
                <a:latin typeface="Times New Roman" panose="02020603050405020304" pitchFamily="18" charset="0"/>
              </a:rPr>
              <a:t>H</a:t>
            </a:r>
            <a:r>
              <a:rPr lang="en-US" sz="1800" b="0" i="0" u="none" strike="noStrike" baseline="0" dirty="0">
                <a:solidFill>
                  <a:srgbClr val="000000"/>
                </a:solidFill>
                <a:latin typeface="Times New Roman" panose="02020603050405020304" pitchFamily="18" charset="0"/>
              </a:rPr>
              <a:t>′(</a:t>
            </a:r>
            <a:r>
              <a:rPr lang="en-US" sz="1800" b="0" i="1" u="none" strike="noStrike" baseline="0" dirty="0">
                <a:solidFill>
                  <a:srgbClr val="000000"/>
                </a:solidFill>
                <a:latin typeface="Times New Roman" panose="02020603050405020304" pitchFamily="18" charset="0"/>
              </a:rPr>
              <a:t>Q</a:t>
            </a:r>
            <a:r>
              <a:rPr lang="en-US" sz="800" b="0" i="1" u="none" strike="noStrike" baseline="0" dirty="0">
                <a:solidFill>
                  <a:srgbClr val="000000"/>
                </a:solidFill>
                <a:latin typeface="Times New Roman" panose="02020603050405020304" pitchFamily="18" charset="0"/>
              </a:rPr>
              <a:t>A</a:t>
            </a:r>
            <a:r>
              <a:rPr lang="en-US" sz="1800" b="0" i="0" u="none" strike="noStrike" baseline="0" dirty="0">
                <a:solidFill>
                  <a:srgbClr val="000000"/>
                </a:solidFill>
                <a:latin typeface="Times New Roman" panose="02020603050405020304" pitchFamily="18" charset="0"/>
              </a:rPr>
              <a:t>/</a:t>
            </a:r>
            <a:r>
              <a:rPr lang="en-US" sz="1800" b="0" i="1" u="none" strike="noStrike" baseline="0" dirty="0">
                <a:solidFill>
                  <a:srgbClr val="000000"/>
                </a:solidFill>
                <a:latin typeface="Times New Roman" panose="02020603050405020304" pitchFamily="18" charset="0"/>
              </a:rPr>
              <a:t>Q</a:t>
            </a:r>
            <a:r>
              <a:rPr lang="en-US" sz="800" b="0" i="1" u="none" strike="noStrike" baseline="0" dirty="0">
                <a:solidFill>
                  <a:srgbClr val="000000"/>
                </a:solidFill>
                <a:latin typeface="Times New Roman" panose="02020603050405020304" pitchFamily="18" charset="0"/>
              </a:rPr>
              <a:t>W</a:t>
            </a:r>
            <a:r>
              <a:rPr lang="en-US" sz="1800" b="0" i="0" u="none" strike="noStrike" baseline="0" dirty="0">
                <a:solidFill>
                  <a:srgbClr val="000000"/>
                </a:solidFill>
                <a:latin typeface="Times New Roman" panose="02020603050405020304" pitchFamily="18" charset="0"/>
              </a:rPr>
              <a:t>) </a:t>
            </a:r>
          </a:p>
          <a:p>
            <a:r>
              <a:rPr lang="en-US" sz="1800" b="0" i="1" u="none" strike="noStrike" baseline="0" dirty="0">
                <a:solidFill>
                  <a:srgbClr val="000000"/>
                </a:solidFill>
                <a:latin typeface="Times New Roman" panose="02020603050405020304" pitchFamily="18" charset="0"/>
              </a:rPr>
              <a:t>C</a:t>
            </a:r>
            <a:r>
              <a:rPr lang="en-US" sz="800" b="0" i="0" u="none" strike="noStrike" baseline="0" dirty="0">
                <a:solidFill>
                  <a:srgbClr val="000000"/>
                </a:solidFill>
                <a:latin typeface="Times New Roman" panose="02020603050405020304" pitchFamily="18" charset="0"/>
              </a:rPr>
              <a:t>in </a:t>
            </a:r>
            <a:r>
              <a:rPr lang="en-US" sz="1800" b="0" i="0" u="none" strike="noStrike" baseline="0" dirty="0">
                <a:solidFill>
                  <a:srgbClr val="000000"/>
                </a:solidFill>
                <a:latin typeface="Times New Roman" panose="02020603050405020304" pitchFamily="18" charset="0"/>
              </a:rPr>
              <a:t>= concentration in the influent water (</a:t>
            </a:r>
            <a:r>
              <a:rPr lang="en-US" sz="1800" b="0" i="0" u="none" strike="noStrike" baseline="0" dirty="0" err="1">
                <a:solidFill>
                  <a:srgbClr val="000000"/>
                </a:solidFill>
                <a:latin typeface="Times New Roman" panose="02020603050405020304" pitchFamily="18" charset="0"/>
              </a:rPr>
              <a:t>kmol</a:t>
            </a:r>
            <a:r>
              <a:rPr lang="en-US" sz="1800" b="0" i="0" u="none" strike="noStrike" baseline="0" dirty="0">
                <a:solidFill>
                  <a:srgbClr val="000000"/>
                </a:solidFill>
                <a:latin typeface="Times New Roman" panose="02020603050405020304" pitchFamily="18" charset="0"/>
              </a:rPr>
              <a:t>/m</a:t>
            </a:r>
            <a:r>
              <a:rPr lang="en-US" sz="80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p>
          <a:p>
            <a:r>
              <a:rPr lang="en-US" sz="1800" b="0" i="1" u="none" strike="noStrike" baseline="0" dirty="0" err="1">
                <a:solidFill>
                  <a:srgbClr val="000000"/>
                </a:solidFill>
                <a:latin typeface="Times New Roman" panose="02020603050405020304" pitchFamily="18" charset="0"/>
              </a:rPr>
              <a:t>C</a:t>
            </a:r>
            <a:r>
              <a:rPr lang="en-US" sz="800" b="0" i="0" u="none" strike="noStrike" baseline="0" dirty="0" err="1">
                <a:solidFill>
                  <a:srgbClr val="000000"/>
                </a:solidFill>
                <a:latin typeface="Times New Roman" panose="02020603050405020304" pitchFamily="18" charset="0"/>
              </a:rPr>
              <a:t>out</a:t>
            </a:r>
            <a:r>
              <a:rPr lang="en-US" sz="800" b="0"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concentration in the effluent water (</a:t>
            </a:r>
            <a:r>
              <a:rPr lang="en-US" sz="1800" b="0" i="0" u="none" strike="noStrike" baseline="0" dirty="0" err="1">
                <a:solidFill>
                  <a:srgbClr val="000000"/>
                </a:solidFill>
                <a:latin typeface="Times New Roman" panose="02020603050405020304" pitchFamily="18" charset="0"/>
              </a:rPr>
              <a:t>kmol</a:t>
            </a:r>
            <a:r>
              <a:rPr lang="en-US" sz="1800" b="0" i="0" u="none" strike="noStrike" baseline="0" dirty="0">
                <a:solidFill>
                  <a:srgbClr val="000000"/>
                </a:solidFill>
                <a:latin typeface="Times New Roman" panose="02020603050405020304" pitchFamily="18" charset="0"/>
              </a:rPr>
              <a:t>/m</a:t>
            </a:r>
            <a:r>
              <a:rPr lang="en-US" sz="80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p>
        </p:txBody>
      </p:sp>
      <p:pic>
        <p:nvPicPr>
          <p:cNvPr id="7" name="Picture 6">
            <a:extLst>
              <a:ext uri="{FF2B5EF4-FFF2-40B4-BE49-F238E27FC236}">
                <a16:creationId xmlns:a16="http://schemas.microsoft.com/office/drawing/2014/main" id="{3BCBC1B0-67F0-C45D-2AAF-894F2AC68A1C}"/>
              </a:ext>
            </a:extLst>
          </p:cNvPr>
          <p:cNvPicPr>
            <a:picLocks noChangeAspect="1"/>
          </p:cNvPicPr>
          <p:nvPr/>
        </p:nvPicPr>
        <p:blipFill>
          <a:blip r:embed="rId2"/>
          <a:stretch>
            <a:fillRect/>
          </a:stretch>
        </p:blipFill>
        <p:spPr>
          <a:xfrm>
            <a:off x="998317" y="1478700"/>
            <a:ext cx="4166959" cy="663528"/>
          </a:xfrm>
          <a:prstGeom prst="rect">
            <a:avLst/>
          </a:prstGeom>
        </p:spPr>
      </p:pic>
      <p:pic>
        <p:nvPicPr>
          <p:cNvPr id="9" name="Picture 8">
            <a:extLst>
              <a:ext uri="{FF2B5EF4-FFF2-40B4-BE49-F238E27FC236}">
                <a16:creationId xmlns:a16="http://schemas.microsoft.com/office/drawing/2014/main" id="{3929A444-2D20-E4FF-37EB-E586E68A72EC}"/>
              </a:ext>
            </a:extLst>
          </p:cNvPr>
          <p:cNvPicPr>
            <a:picLocks noChangeAspect="1"/>
          </p:cNvPicPr>
          <p:nvPr/>
        </p:nvPicPr>
        <p:blipFill>
          <a:blip r:embed="rId3"/>
          <a:stretch>
            <a:fillRect/>
          </a:stretch>
        </p:blipFill>
        <p:spPr>
          <a:xfrm>
            <a:off x="4319888" y="4831911"/>
            <a:ext cx="845388" cy="585269"/>
          </a:xfrm>
          <a:prstGeom prst="rect">
            <a:avLst/>
          </a:prstGeom>
        </p:spPr>
      </p:pic>
      <p:sp>
        <p:nvSpPr>
          <p:cNvPr id="11" name="TextBox 10">
            <a:extLst>
              <a:ext uri="{FF2B5EF4-FFF2-40B4-BE49-F238E27FC236}">
                <a16:creationId xmlns:a16="http://schemas.microsoft.com/office/drawing/2014/main" id="{6D17EB49-1379-F52C-F32F-165DED935B63}"/>
              </a:ext>
            </a:extLst>
          </p:cNvPr>
          <p:cNvSpPr txBox="1"/>
          <p:nvPr/>
        </p:nvSpPr>
        <p:spPr>
          <a:xfrm>
            <a:off x="998317" y="4939879"/>
            <a:ext cx="6094070" cy="369332"/>
          </a:xfrm>
          <a:prstGeom prst="rect">
            <a:avLst/>
          </a:prstGeom>
          <a:noFill/>
        </p:spPr>
        <p:txBody>
          <a:bodyPr wrap="square">
            <a:spAutoFit/>
          </a:bodyPr>
          <a:lstStyle/>
          <a:p>
            <a:r>
              <a:rPr lang="en-US" sz="1800" b="0" i="1" u="none" strike="noStrike" baseline="0" dirty="0">
                <a:solidFill>
                  <a:srgbClr val="000000"/>
                </a:solidFill>
                <a:latin typeface="Times New Roman" panose="02020603050405020304" pitchFamily="18" charset="0"/>
              </a:rPr>
              <a:t>HTU </a:t>
            </a:r>
            <a:r>
              <a:rPr lang="en-US" sz="1800" b="0" i="0" u="none" strike="noStrike" baseline="0" dirty="0">
                <a:solidFill>
                  <a:srgbClr val="000000"/>
                </a:solidFill>
                <a:latin typeface="Times New Roman" panose="02020603050405020304" pitchFamily="18" charset="0"/>
              </a:rPr>
              <a:t>= Height of Transfer Units = </a:t>
            </a:r>
            <a:endParaRPr lang="en-US" dirty="0"/>
          </a:p>
        </p:txBody>
      </p:sp>
      <p:sp>
        <p:nvSpPr>
          <p:cNvPr id="13" name="TextBox 12">
            <a:extLst>
              <a:ext uri="{FF2B5EF4-FFF2-40B4-BE49-F238E27FC236}">
                <a16:creationId xmlns:a16="http://schemas.microsoft.com/office/drawing/2014/main" id="{06753183-82D5-ABB3-4E6C-95D8572423BA}"/>
              </a:ext>
            </a:extLst>
          </p:cNvPr>
          <p:cNvSpPr txBox="1"/>
          <p:nvPr/>
        </p:nvSpPr>
        <p:spPr>
          <a:xfrm>
            <a:off x="998317" y="5309211"/>
            <a:ext cx="6094070" cy="1200329"/>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where </a:t>
            </a:r>
          </a:p>
          <a:p>
            <a:r>
              <a:rPr lang="en-US" sz="1800" b="0" i="1" u="none" strike="noStrike" baseline="0" dirty="0">
                <a:solidFill>
                  <a:srgbClr val="000000"/>
                </a:solidFill>
                <a:latin typeface="Times New Roman" panose="02020603050405020304" pitchFamily="18" charset="0"/>
              </a:rPr>
              <a:t>L </a:t>
            </a:r>
            <a:r>
              <a:rPr lang="en-US" sz="1800" b="0" i="0" u="none" strike="noStrike" baseline="0" dirty="0">
                <a:solidFill>
                  <a:srgbClr val="000000"/>
                </a:solidFill>
                <a:latin typeface="Times New Roman" panose="02020603050405020304" pitchFamily="18" charset="0"/>
              </a:rPr>
              <a:t>= liquid molar loading rate [</a:t>
            </a:r>
            <a:r>
              <a:rPr lang="en-US" sz="1800" b="0" i="0" u="none" strike="noStrike" baseline="0" dirty="0" err="1">
                <a:solidFill>
                  <a:srgbClr val="000000"/>
                </a:solidFill>
                <a:latin typeface="Times New Roman" panose="02020603050405020304" pitchFamily="18" charset="0"/>
              </a:rPr>
              <a:t>kmol</a:t>
            </a:r>
            <a:r>
              <a:rPr lang="en-US" sz="1800" b="0" i="0" u="none" strike="noStrike" baseline="0" dirty="0">
                <a:solidFill>
                  <a:srgbClr val="000000"/>
                </a:solidFill>
                <a:latin typeface="Times New Roman" panose="02020603050405020304" pitchFamily="18" charset="0"/>
              </a:rPr>
              <a:t>/(s•m</a:t>
            </a:r>
            <a:r>
              <a:rPr lang="en-US" sz="80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a:t>
            </a:r>
          </a:p>
          <a:p>
            <a:r>
              <a:rPr lang="en-US" sz="1800" b="0" i="1" u="none" strike="noStrike" baseline="0" dirty="0">
                <a:solidFill>
                  <a:srgbClr val="000000"/>
                </a:solidFill>
                <a:latin typeface="Times New Roman" panose="02020603050405020304" pitchFamily="18" charset="0"/>
              </a:rPr>
              <a:t>M</a:t>
            </a:r>
            <a:r>
              <a:rPr lang="en-US" sz="800" b="0" i="1" u="none" strike="noStrike" baseline="0" dirty="0">
                <a:solidFill>
                  <a:srgbClr val="000000"/>
                </a:solidFill>
                <a:latin typeface="Times New Roman" panose="02020603050405020304" pitchFamily="18" charset="0"/>
              </a:rPr>
              <a:t>W </a:t>
            </a:r>
            <a:r>
              <a:rPr lang="en-US" sz="1800" b="0" i="0" u="none" strike="noStrike" baseline="0" dirty="0">
                <a:solidFill>
                  <a:srgbClr val="000000"/>
                </a:solidFill>
                <a:latin typeface="Times New Roman" panose="02020603050405020304" pitchFamily="18" charset="0"/>
              </a:rPr>
              <a:t>= molar density of water (55.6 </a:t>
            </a:r>
            <a:r>
              <a:rPr lang="en-US" sz="1800" b="0" i="0" u="none" strike="noStrike" baseline="0" dirty="0" err="1">
                <a:solidFill>
                  <a:srgbClr val="000000"/>
                </a:solidFill>
                <a:latin typeface="Times New Roman" panose="02020603050405020304" pitchFamily="18" charset="0"/>
              </a:rPr>
              <a:t>kmol</a:t>
            </a:r>
            <a:r>
              <a:rPr lang="en-US" sz="1800" b="0" i="0" u="none" strike="noStrike" baseline="0" dirty="0">
                <a:solidFill>
                  <a:srgbClr val="000000"/>
                </a:solidFill>
                <a:latin typeface="Times New Roman" panose="02020603050405020304" pitchFamily="18" charset="0"/>
              </a:rPr>
              <a:t>/m</a:t>
            </a:r>
            <a:r>
              <a:rPr lang="en-US" sz="80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 3.47 </a:t>
            </a:r>
            <a:r>
              <a:rPr lang="en-US" sz="1800" b="0" i="0" u="none" strike="noStrike" baseline="0" dirty="0" err="1">
                <a:solidFill>
                  <a:srgbClr val="000000"/>
                </a:solidFill>
                <a:latin typeface="Times New Roman" panose="02020603050405020304" pitchFamily="18" charset="0"/>
              </a:rPr>
              <a:t>lbmol</a:t>
            </a:r>
            <a:r>
              <a:rPr lang="en-US" sz="1800" b="0" i="0" u="none" strike="noStrike" baseline="0" dirty="0">
                <a:solidFill>
                  <a:srgbClr val="000000"/>
                </a:solidFill>
                <a:latin typeface="Times New Roman" panose="02020603050405020304" pitchFamily="18" charset="0"/>
              </a:rPr>
              <a:t>/ft</a:t>
            </a:r>
            <a:r>
              <a:rPr lang="en-US" sz="800" b="0" i="0" u="none" strike="noStrike" baseline="0" dirty="0">
                <a:solidFill>
                  <a:srgbClr val="000000"/>
                </a:solidFill>
                <a:latin typeface="Times New Roman" panose="02020603050405020304" pitchFamily="18" charset="0"/>
              </a:rPr>
              <a:t>3 </a:t>
            </a:r>
          </a:p>
          <a:p>
            <a:r>
              <a:rPr lang="en-US" sz="1800" b="0" i="1" u="none" strike="noStrike" baseline="0" dirty="0" err="1">
                <a:solidFill>
                  <a:srgbClr val="000000"/>
                </a:solidFill>
                <a:latin typeface="Times New Roman" panose="02020603050405020304" pitchFamily="18" charset="0"/>
              </a:rPr>
              <a:t>K</a:t>
            </a:r>
            <a:r>
              <a:rPr lang="en-US" sz="800" b="0" i="1" u="none" strike="noStrike" baseline="0" dirty="0" err="1">
                <a:solidFill>
                  <a:srgbClr val="000000"/>
                </a:solidFill>
                <a:latin typeface="Times New Roman" panose="02020603050405020304" pitchFamily="18" charset="0"/>
              </a:rPr>
              <a:t>L</a:t>
            </a:r>
            <a:r>
              <a:rPr lang="en-US" sz="1800" b="0" i="1" u="none" strike="noStrike" baseline="0" dirty="0" err="1">
                <a:solidFill>
                  <a:srgbClr val="000000"/>
                </a:solidFill>
                <a:latin typeface="Times New Roman" panose="02020603050405020304" pitchFamily="18" charset="0"/>
              </a:rPr>
              <a:t>a</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overall transfer rate constant (s</a:t>
            </a:r>
            <a:r>
              <a:rPr lang="en-US" sz="800" b="0" i="0" u="none" strike="noStrike" baseline="0" dirty="0">
                <a:solidFill>
                  <a:srgbClr val="000000"/>
                </a:solidFill>
                <a:latin typeface="Times New Roman" panose="02020603050405020304" pitchFamily="18" charset="0"/>
              </a:rPr>
              <a:t>–1</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2909042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3248E9-F9CA-92E1-4FCA-8EA88A784673}"/>
              </a:ext>
            </a:extLst>
          </p:cNvPr>
          <p:cNvSpPr txBox="1"/>
          <p:nvPr/>
        </p:nvSpPr>
        <p:spPr>
          <a:xfrm>
            <a:off x="6069109" y="6337161"/>
            <a:ext cx="6096000" cy="369332"/>
          </a:xfrm>
          <a:prstGeom prst="rect">
            <a:avLst/>
          </a:prstGeom>
          <a:noFill/>
        </p:spPr>
        <p:txBody>
          <a:bodyPr wrap="square">
            <a:spAutoFit/>
          </a:bodyPr>
          <a:lstStyle/>
          <a:p>
            <a:pPr algn="l"/>
            <a:r>
              <a:rPr lang="en-US" sz="1800" b="1" i="0" u="none" strike="noStrike" baseline="0" dirty="0">
                <a:latin typeface="TimesNewRomanPS-BoldMT"/>
              </a:rPr>
              <a:t>THE CORRECT ANSWERS ARE SHOWN ABOVE.</a:t>
            </a:r>
            <a:endParaRPr lang="en-US" dirty="0"/>
          </a:p>
        </p:txBody>
      </p:sp>
      <p:sp>
        <p:nvSpPr>
          <p:cNvPr id="7" name="TextBox 6">
            <a:extLst>
              <a:ext uri="{FF2B5EF4-FFF2-40B4-BE49-F238E27FC236}">
                <a16:creationId xmlns:a16="http://schemas.microsoft.com/office/drawing/2014/main" id="{BFCA57ED-C4B6-FE4F-F646-A91FE341663E}"/>
              </a:ext>
            </a:extLst>
          </p:cNvPr>
          <p:cNvSpPr txBox="1"/>
          <p:nvPr/>
        </p:nvSpPr>
        <p:spPr>
          <a:xfrm>
            <a:off x="394447" y="2543808"/>
            <a:ext cx="11663085" cy="369332"/>
          </a:xfrm>
          <a:prstGeom prst="rect">
            <a:avLst/>
          </a:prstGeom>
          <a:noFill/>
        </p:spPr>
        <p:txBody>
          <a:bodyPr wrap="square">
            <a:spAutoFit/>
          </a:bodyPr>
          <a:lstStyle/>
          <a:p>
            <a:pPr algn="l"/>
            <a:r>
              <a:rPr lang="en-US" b="1" dirty="0">
                <a:latin typeface="TimesNewRomanPS-BoldMT"/>
              </a:rPr>
              <a:t>20</a:t>
            </a:r>
            <a:r>
              <a:rPr lang="en-US" sz="1800" b="1" i="0" u="none" strike="noStrike" baseline="0" dirty="0">
                <a:latin typeface="TimesNewRomanPS-BoldMT"/>
              </a:rPr>
              <a:t>. </a:t>
            </a:r>
            <a:r>
              <a:rPr lang="en-US" sz="1800" b="0" i="0" u="none" strike="noStrike" baseline="0" dirty="0">
                <a:latin typeface="TimesNewRomanPSMT"/>
              </a:rPr>
              <a:t>Refer to the Environmental Engineering chapter of the </a:t>
            </a:r>
            <a:r>
              <a:rPr lang="en-US" sz="1800" b="0" i="1" u="none" strike="noStrike" baseline="0" dirty="0">
                <a:latin typeface="TimesNewRomanPS-ItalicMT"/>
              </a:rPr>
              <a:t>FE Reference Handbook</a:t>
            </a:r>
            <a:r>
              <a:rPr lang="en-US" sz="1800" b="0" i="0" u="none" strike="noStrike" baseline="0" dirty="0">
                <a:latin typeface="TimesNewRomanPSMT"/>
              </a:rPr>
              <a:t>. </a:t>
            </a:r>
          </a:p>
        </p:txBody>
      </p:sp>
      <p:sp>
        <p:nvSpPr>
          <p:cNvPr id="9" name="TextBox 8">
            <a:extLst>
              <a:ext uri="{FF2B5EF4-FFF2-40B4-BE49-F238E27FC236}">
                <a16:creationId xmlns:a16="http://schemas.microsoft.com/office/drawing/2014/main" id="{3A1099C4-EF0B-280A-F413-84B108193253}"/>
              </a:ext>
            </a:extLst>
          </p:cNvPr>
          <p:cNvSpPr txBox="1"/>
          <p:nvPr/>
        </p:nvSpPr>
        <p:spPr>
          <a:xfrm>
            <a:off x="394448" y="567978"/>
            <a:ext cx="11465858" cy="1569660"/>
          </a:xfrm>
          <a:prstGeom prst="rect">
            <a:avLst/>
          </a:prstGeom>
          <a:noFill/>
        </p:spPr>
        <p:txBody>
          <a:bodyPr wrap="square">
            <a:spAutoFit/>
          </a:bodyPr>
          <a:lstStyle/>
          <a:p>
            <a:pPr algn="l"/>
            <a:r>
              <a:rPr lang="en-US" sz="1800" b="1" i="0" u="none" strike="noStrike" baseline="0" dirty="0">
                <a:solidFill>
                  <a:srgbClr val="000000"/>
                </a:solidFill>
                <a:latin typeface="TimesNewRomanPS-BoldMT"/>
              </a:rPr>
              <a:t>20. </a:t>
            </a:r>
            <a:r>
              <a:rPr lang="en-US" sz="1800" i="0" u="none" strike="noStrike" baseline="0" dirty="0">
                <a:solidFill>
                  <a:srgbClr val="000000"/>
                </a:solidFill>
                <a:latin typeface="TimesNewRomanPS-BoldMT"/>
              </a:rPr>
              <a:t>The production of Polychlorinated biphenyls (</a:t>
            </a:r>
            <a:r>
              <a:rPr lang="en-US" sz="1800" b="1" i="0" u="none" strike="noStrike" baseline="0" dirty="0">
                <a:solidFill>
                  <a:srgbClr val="000000"/>
                </a:solidFill>
                <a:latin typeface="TimesNewRomanPS-BoldMT"/>
              </a:rPr>
              <a:t>PCB</a:t>
            </a:r>
            <a:r>
              <a:rPr lang="en-US" sz="1800" i="0" u="none" strike="noStrike" baseline="0" dirty="0">
                <a:solidFill>
                  <a:srgbClr val="000000"/>
                </a:solidFill>
                <a:latin typeface="TimesNewRomanPS-BoldMT"/>
              </a:rPr>
              <a:t>s), highly carcinogenic chemical compounds formerly used in industrial and consumer products, was banned in the United States by the Toxic Substances Control Act in 1976 and internationally by the Stockholm Convention because they have high log </a:t>
            </a:r>
            <a:r>
              <a:rPr lang="en-US" dirty="0" err="1">
                <a:latin typeface="Times New Roman" panose="02020603050405020304" pitchFamily="18" charset="0"/>
                <a:cs typeface="Times New Roman" panose="02020603050405020304" pitchFamily="18" charset="0"/>
              </a:rPr>
              <a:t>K</a:t>
            </a:r>
            <a:r>
              <a:rPr lang="en-US" baseline="-25000" dirty="0" err="1">
                <a:latin typeface="Times New Roman" panose="02020603050405020304" pitchFamily="18" charset="0"/>
                <a:cs typeface="Times New Roman" panose="02020603050405020304" pitchFamily="18" charset="0"/>
              </a:rPr>
              <a:t>ow</a:t>
            </a:r>
            <a:r>
              <a:rPr lang="en-US" sz="1800" i="0" u="none" strike="noStrike" baseline="0" dirty="0">
                <a:solidFill>
                  <a:srgbClr val="000000"/>
                </a:solidFill>
                <a:latin typeface="TimesNewRomanPS-BoldMT"/>
              </a:rPr>
              <a:t> , </a:t>
            </a:r>
            <a:r>
              <a:rPr lang="en-US" dirty="0">
                <a:latin typeface="Times New Roman" panose="02020603050405020304" pitchFamily="18" charset="0"/>
                <a:cs typeface="Times New Roman" panose="02020603050405020304" pitchFamily="18" charset="0"/>
              </a:rPr>
              <a:t>octanol-</a:t>
            </a:r>
            <a:r>
              <a:rPr lang="en-US" sz="1800" i="0" u="none" strike="noStrike" baseline="0" dirty="0">
                <a:solidFill>
                  <a:srgbClr val="000000"/>
                </a:solidFill>
                <a:latin typeface="TimesNewRomanPS-BoldMT"/>
              </a:rPr>
              <a:t>partition coefficients, &amp; tend to accumulate in the fatty tissue of organisms (bioaccumulation).</a:t>
            </a:r>
          </a:p>
          <a:p>
            <a:pPr algn="l"/>
            <a:r>
              <a:rPr lang="en-US" sz="1800" b="1" i="0" u="none" strike="noStrike" baseline="0" dirty="0">
                <a:solidFill>
                  <a:srgbClr val="000000"/>
                </a:solidFill>
                <a:latin typeface="TimesNewRomanPS-BoldMT"/>
              </a:rPr>
              <a:t>PCB</a:t>
            </a:r>
            <a:r>
              <a:rPr lang="en-US" sz="1800" i="0" u="none" strike="noStrike" baseline="0" dirty="0">
                <a:solidFill>
                  <a:srgbClr val="000000"/>
                </a:solidFill>
                <a:latin typeface="TimesNewRomanPS-BoldMT"/>
              </a:rPr>
              <a:t>s are: </a:t>
            </a:r>
            <a:r>
              <a:rPr lang="pt-BR" sz="1800" b="0" i="0" u="none" strike="noStrike" baseline="0" dirty="0">
                <a:latin typeface="TimesNewRomanPSMT"/>
              </a:rPr>
              <a:t>A. </a:t>
            </a:r>
            <a:r>
              <a:rPr lang="en-US" sz="1800" b="0" i="0" u="none" strike="noStrike" baseline="0" dirty="0">
                <a:latin typeface="TimesNewRomanPSMT"/>
              </a:rPr>
              <a:t>hydrophilic</a:t>
            </a:r>
            <a:r>
              <a:rPr lang="pt-BR" sz="2400" b="0" i="0" u="none" strike="noStrike" baseline="0" dirty="0">
                <a:latin typeface="CourierNewPSMT"/>
              </a:rPr>
              <a:t> </a:t>
            </a:r>
            <a:r>
              <a:rPr lang="pt-BR" sz="1800" b="0" i="0" u="none" strike="noStrike" baseline="0" dirty="0">
                <a:latin typeface="TimesNewRomanPSMT"/>
              </a:rPr>
              <a:t>B. claustrophobic</a:t>
            </a:r>
            <a:r>
              <a:rPr lang="pt-BR" sz="1800" b="0" i="0" u="none" strike="noStrike" baseline="0" dirty="0">
                <a:latin typeface="CourierNewPSMT"/>
              </a:rPr>
              <a:t> </a:t>
            </a:r>
            <a:r>
              <a:rPr lang="pt-BR" sz="1800" b="0" i="0" u="none" strike="noStrike" baseline="0" dirty="0">
                <a:latin typeface="TimesNewRomanPSMT"/>
              </a:rPr>
              <a:t>C. lipophilic</a:t>
            </a:r>
            <a:r>
              <a:rPr lang="pt-BR" sz="2400" b="0" i="0" u="none" strike="noStrike" baseline="0" dirty="0">
                <a:latin typeface="CourierNewPSMT"/>
              </a:rPr>
              <a:t> </a:t>
            </a:r>
            <a:r>
              <a:rPr lang="pt-BR" sz="1800" b="0" i="0" u="none" strike="noStrike" baseline="0" dirty="0">
                <a:latin typeface="TimesNewRomanPSMT"/>
              </a:rPr>
              <a:t>D. </a:t>
            </a:r>
            <a:r>
              <a:rPr lang="en-US" sz="1800" b="0" i="0" u="none" strike="noStrike" baseline="0" dirty="0">
                <a:latin typeface="TimesNewRomanPSMT"/>
              </a:rPr>
              <a:t>hydrophobic</a:t>
            </a:r>
          </a:p>
        </p:txBody>
      </p:sp>
      <p:sp>
        <p:nvSpPr>
          <p:cNvPr id="2" name="Title 3">
            <a:extLst>
              <a:ext uri="{FF2B5EF4-FFF2-40B4-BE49-F238E27FC236}">
                <a16:creationId xmlns:a16="http://schemas.microsoft.com/office/drawing/2014/main" id="{C9D22D06-CF7D-E488-5D4B-CD21CA00763C}"/>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
        <p:nvSpPr>
          <p:cNvPr id="6" name="TextBox 5">
            <a:extLst>
              <a:ext uri="{FF2B5EF4-FFF2-40B4-BE49-F238E27FC236}">
                <a16:creationId xmlns:a16="http://schemas.microsoft.com/office/drawing/2014/main" id="{F7680916-EF69-9F99-F28A-32FE3DE6557D}"/>
              </a:ext>
            </a:extLst>
          </p:cNvPr>
          <p:cNvSpPr txBox="1"/>
          <p:nvPr/>
        </p:nvSpPr>
        <p:spPr>
          <a:xfrm>
            <a:off x="394448" y="4330871"/>
            <a:ext cx="11689976" cy="2031325"/>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The n-octanol-water partition coefficient, </a:t>
            </a:r>
            <a:r>
              <a:rPr lang="en-US" dirty="0" err="1">
                <a:latin typeface="Times New Roman" panose="02020603050405020304" pitchFamily="18" charset="0"/>
                <a:cs typeface="Times New Roman" panose="02020603050405020304" pitchFamily="18" charset="0"/>
              </a:rPr>
              <a:t>K</a:t>
            </a:r>
            <a:r>
              <a:rPr lang="en-US" baseline="-25000" dirty="0" err="1">
                <a:latin typeface="Times New Roman" panose="02020603050405020304" pitchFamily="18" charset="0"/>
                <a:cs typeface="Times New Roman" panose="02020603050405020304" pitchFamily="18" charset="0"/>
              </a:rPr>
              <a:t>ow</a:t>
            </a:r>
            <a:r>
              <a:rPr lang="en-US" dirty="0">
                <a:latin typeface="Times New Roman" panose="02020603050405020304" pitchFamily="18" charset="0"/>
                <a:cs typeface="Times New Roman" panose="02020603050405020304" pitchFamily="18" charset="0"/>
              </a:rPr>
              <a:t> , is a partition coefficient for the two-phase system consisting of n-octanol and water. </a:t>
            </a:r>
            <a:r>
              <a:rPr lang="en-US" dirty="0" err="1">
                <a:latin typeface="Times New Roman" panose="02020603050405020304" pitchFamily="18" charset="0"/>
                <a:cs typeface="Times New Roman" panose="02020603050405020304" pitchFamily="18" charset="0"/>
              </a:rPr>
              <a:t>K</a:t>
            </a:r>
            <a:r>
              <a:rPr lang="en-US" baseline="-25000" dirty="0" err="1">
                <a:latin typeface="Times New Roman" panose="02020603050405020304" pitchFamily="18" charset="0"/>
                <a:cs typeface="Times New Roman" panose="02020603050405020304" pitchFamily="18" charset="0"/>
              </a:rPr>
              <a:t>ow</a:t>
            </a:r>
            <a:r>
              <a:rPr lang="en-US" dirty="0">
                <a:latin typeface="Times New Roman" panose="02020603050405020304" pitchFamily="18" charset="0"/>
                <a:cs typeface="Times New Roman" panose="02020603050405020304" pitchFamily="18" charset="0"/>
              </a:rPr>
              <a:t> is also frequently referred to by the symbol P, especially in the English literature. It is also called n-octanol-water partition ratio. </a:t>
            </a:r>
            <a:r>
              <a:rPr lang="en-US" dirty="0" err="1">
                <a:latin typeface="Times New Roman" panose="02020603050405020304" pitchFamily="18" charset="0"/>
                <a:cs typeface="Times New Roman" panose="02020603050405020304" pitchFamily="18" charset="0"/>
              </a:rPr>
              <a:t>K</a:t>
            </a:r>
            <a:r>
              <a:rPr lang="en-US" baseline="-25000" dirty="0" err="1">
                <a:latin typeface="Times New Roman" panose="02020603050405020304" pitchFamily="18" charset="0"/>
                <a:cs typeface="Times New Roman" panose="02020603050405020304" pitchFamily="18" charset="0"/>
              </a:rPr>
              <a:t>ow</a:t>
            </a:r>
            <a:r>
              <a:rPr lang="en-US" dirty="0">
                <a:latin typeface="Times New Roman" panose="02020603050405020304" pitchFamily="18" charset="0"/>
                <a:cs typeface="Times New Roman" panose="02020603050405020304" pitchFamily="18" charset="0"/>
              </a:rPr>
              <a:t> serves as a measure of the relationship between lipophilicity (fat solubility) and hydrophilicity (water solubility) of a substance. The value is greater than one if a substance is more soluble in fat-like solvents such as n-octanol, and less than one if it is more soluble in water. If a substance is present as several chemical species in the octanol-water system due to association or dissociation, each species is assigned its own </a:t>
            </a:r>
            <a:r>
              <a:rPr lang="en-US" dirty="0" err="1">
                <a:latin typeface="Times New Roman" panose="02020603050405020304" pitchFamily="18" charset="0"/>
                <a:cs typeface="Times New Roman" panose="02020603050405020304" pitchFamily="18" charset="0"/>
              </a:rPr>
              <a:t>K</a:t>
            </a:r>
            <a:r>
              <a:rPr lang="en-US" baseline="-25000" dirty="0" err="1">
                <a:latin typeface="Times New Roman" panose="02020603050405020304" pitchFamily="18" charset="0"/>
                <a:cs typeface="Times New Roman" panose="02020603050405020304" pitchFamily="18" charset="0"/>
              </a:rPr>
              <a:t>ow</a:t>
            </a:r>
            <a:r>
              <a:rPr lang="en-US" dirty="0">
                <a:latin typeface="Times New Roman" panose="02020603050405020304" pitchFamily="18" charset="0"/>
                <a:cs typeface="Times New Roman" panose="02020603050405020304" pitchFamily="18" charset="0"/>
              </a:rPr>
              <a:t> value. A related value, D, does not distinguish between different species, only indicating the concentration ratio of the substance between the two phases.</a:t>
            </a:r>
          </a:p>
        </p:txBody>
      </p:sp>
      <p:sp>
        <p:nvSpPr>
          <p:cNvPr id="16" name="TextBox 15">
            <a:extLst>
              <a:ext uri="{FF2B5EF4-FFF2-40B4-BE49-F238E27FC236}">
                <a16:creationId xmlns:a16="http://schemas.microsoft.com/office/drawing/2014/main" id="{34E22886-15C2-D77D-CB2D-DDC6C249150E}"/>
              </a:ext>
            </a:extLst>
          </p:cNvPr>
          <p:cNvSpPr txBox="1"/>
          <p:nvPr/>
        </p:nvSpPr>
        <p:spPr>
          <a:xfrm>
            <a:off x="430305" y="3197829"/>
            <a:ext cx="8073519"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For a compound X, the octanol/water partition coefficient is described by the formula:</a:t>
            </a:r>
          </a:p>
        </p:txBody>
      </p:sp>
      <p:pic>
        <p:nvPicPr>
          <p:cNvPr id="20" name="Picture 19">
            <a:extLst>
              <a:ext uri="{FF2B5EF4-FFF2-40B4-BE49-F238E27FC236}">
                <a16:creationId xmlns:a16="http://schemas.microsoft.com/office/drawing/2014/main" id="{3F77F4D6-9FDA-89B6-0FF2-C8D416F9CADD}"/>
              </a:ext>
            </a:extLst>
          </p:cNvPr>
          <p:cNvPicPr>
            <a:picLocks noChangeAspect="1"/>
          </p:cNvPicPr>
          <p:nvPr/>
        </p:nvPicPr>
        <p:blipFill>
          <a:blip r:embed="rId2"/>
          <a:stretch>
            <a:fillRect/>
          </a:stretch>
        </p:blipFill>
        <p:spPr>
          <a:xfrm>
            <a:off x="8557614" y="3255593"/>
            <a:ext cx="1724266" cy="600159"/>
          </a:xfrm>
          <a:prstGeom prst="rect">
            <a:avLst/>
          </a:prstGeom>
        </p:spPr>
      </p:pic>
      <p:sp>
        <p:nvSpPr>
          <p:cNvPr id="22" name="TextBox 21">
            <a:extLst>
              <a:ext uri="{FF2B5EF4-FFF2-40B4-BE49-F238E27FC236}">
                <a16:creationId xmlns:a16="http://schemas.microsoft.com/office/drawing/2014/main" id="{49A8BC75-DD65-C9CE-DB27-E75B0F009D74}"/>
              </a:ext>
            </a:extLst>
          </p:cNvPr>
          <p:cNvSpPr txBox="1"/>
          <p:nvPr/>
        </p:nvSpPr>
        <p:spPr>
          <a:xfrm>
            <a:off x="394447" y="2876963"/>
            <a:ext cx="11770661" cy="369332"/>
          </a:xfrm>
          <a:prstGeom prst="rect">
            <a:avLst/>
          </a:prstGeom>
          <a:noFill/>
        </p:spPr>
        <p:txBody>
          <a:bodyPr wrap="square">
            <a:spAutoFit/>
          </a:bodyPr>
          <a:lstStyle/>
          <a:p>
            <a:r>
              <a:rPr lang="en-US" sz="1800" i="0" u="none" strike="noStrike" baseline="0" dirty="0">
                <a:solidFill>
                  <a:srgbClr val="000000"/>
                </a:solidFill>
                <a:latin typeface="TimesNewRomanPS-BoldMT"/>
              </a:rPr>
              <a:t>Values for log </a:t>
            </a:r>
            <a:r>
              <a:rPr lang="en-US" sz="1800" i="0" u="none" strike="noStrike" baseline="0" dirty="0" err="1">
                <a:solidFill>
                  <a:srgbClr val="000000"/>
                </a:solidFill>
                <a:latin typeface="TimesNewRomanPS-BoldMT"/>
              </a:rPr>
              <a:t>K</a:t>
            </a:r>
            <a:r>
              <a:rPr lang="en-US" sz="1800" i="0" u="none" strike="noStrike" baseline="-25000" dirty="0" err="1">
                <a:solidFill>
                  <a:srgbClr val="000000"/>
                </a:solidFill>
                <a:latin typeface="TimesNewRomanPS-BoldMT"/>
              </a:rPr>
              <a:t>ow</a:t>
            </a:r>
            <a:r>
              <a:rPr lang="en-US" sz="1800" i="0" u="none" strike="noStrike" baseline="0" dirty="0">
                <a:solidFill>
                  <a:srgbClr val="000000"/>
                </a:solidFill>
                <a:latin typeface="TimesNewRomanPS-BoldMT"/>
              </a:rPr>
              <a:t> typically range between -3 (very hydrophilic) and +10 (extremely lipophilic/hydrophobic).</a:t>
            </a:r>
            <a:endParaRPr lang="en-US" dirty="0"/>
          </a:p>
        </p:txBody>
      </p:sp>
      <p:sp>
        <p:nvSpPr>
          <p:cNvPr id="24" name="TextBox 23">
            <a:extLst>
              <a:ext uri="{FF2B5EF4-FFF2-40B4-BE49-F238E27FC236}">
                <a16:creationId xmlns:a16="http://schemas.microsoft.com/office/drawing/2014/main" id="{DB3BE5B5-282A-8A89-C475-8E7B33A38F13}"/>
              </a:ext>
            </a:extLst>
          </p:cNvPr>
          <p:cNvSpPr txBox="1"/>
          <p:nvPr/>
        </p:nvSpPr>
        <p:spPr>
          <a:xfrm>
            <a:off x="3890682" y="3536735"/>
            <a:ext cx="4613142"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 (square brackets indicate molar concentrations)</a:t>
            </a:r>
            <a:endParaRPr lang="en-US" dirty="0"/>
          </a:p>
        </p:txBody>
      </p:sp>
      <p:sp>
        <p:nvSpPr>
          <p:cNvPr id="26" name="TextBox 25">
            <a:extLst>
              <a:ext uri="{FF2B5EF4-FFF2-40B4-BE49-F238E27FC236}">
                <a16:creationId xmlns:a16="http://schemas.microsoft.com/office/drawing/2014/main" id="{035F0CD1-7950-2976-124E-A7314766F8DA}"/>
              </a:ext>
            </a:extLst>
          </p:cNvPr>
          <p:cNvSpPr txBox="1"/>
          <p:nvPr/>
        </p:nvSpPr>
        <p:spPr>
          <a:xfrm>
            <a:off x="457196" y="3894112"/>
            <a:ext cx="11734804"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Octanol-water partition coefficient is typically expressed in logarithm form and is indicated as log </a:t>
            </a:r>
            <a:r>
              <a:rPr lang="en-US" dirty="0" err="1">
                <a:latin typeface="Times New Roman" panose="02020603050405020304" pitchFamily="18" charset="0"/>
                <a:cs typeface="Times New Roman" panose="02020603050405020304" pitchFamily="18" charset="0"/>
              </a:rPr>
              <a:t>K</a:t>
            </a:r>
            <a:r>
              <a:rPr lang="en-US" baseline="-25000" dirty="0" err="1">
                <a:latin typeface="Times New Roman" panose="02020603050405020304" pitchFamily="18" charset="0"/>
                <a:cs typeface="Times New Roman" panose="02020603050405020304" pitchFamily="18" charset="0"/>
              </a:rPr>
              <a:t>ow</a:t>
            </a:r>
            <a:r>
              <a:rPr lang="en-US" dirty="0">
                <a:latin typeface="Times New Roman" panose="02020603050405020304" pitchFamily="18" charset="0"/>
                <a:cs typeface="Times New Roman" panose="02020603050405020304" pitchFamily="18" charset="0"/>
              </a:rPr>
              <a:t> or log P.</a:t>
            </a:r>
            <a:endParaRPr lang="en-US" dirty="0"/>
          </a:p>
        </p:txBody>
      </p:sp>
      <p:sp>
        <p:nvSpPr>
          <p:cNvPr id="28" name="TextBox 27">
            <a:extLst>
              <a:ext uri="{FF2B5EF4-FFF2-40B4-BE49-F238E27FC236}">
                <a16:creationId xmlns:a16="http://schemas.microsoft.com/office/drawing/2014/main" id="{4C5089B5-6FD2-57B9-7938-DF316C745399}"/>
              </a:ext>
            </a:extLst>
          </p:cNvPr>
          <p:cNvSpPr txBox="1"/>
          <p:nvPr/>
        </p:nvSpPr>
        <p:spPr>
          <a:xfrm>
            <a:off x="3024022" y="2040174"/>
            <a:ext cx="1703298" cy="369332"/>
          </a:xfrm>
          <a:prstGeom prst="rect">
            <a:avLst/>
          </a:prstGeom>
          <a:noFill/>
        </p:spPr>
        <p:txBody>
          <a:bodyPr wrap="square">
            <a:spAutoFit/>
          </a:bodyPr>
          <a:lstStyle/>
          <a:p>
            <a:r>
              <a:rPr lang="pt-BR" sz="1800" b="0" i="0" u="none" strike="noStrike" baseline="0" dirty="0">
                <a:latin typeface="TimesNewRomanPSMT"/>
              </a:rPr>
              <a:t>Option B. False</a:t>
            </a:r>
            <a:endParaRPr lang="en-US" dirty="0"/>
          </a:p>
        </p:txBody>
      </p:sp>
      <p:sp>
        <p:nvSpPr>
          <p:cNvPr id="29" name="TextBox 28">
            <a:extLst>
              <a:ext uri="{FF2B5EF4-FFF2-40B4-BE49-F238E27FC236}">
                <a16:creationId xmlns:a16="http://schemas.microsoft.com/office/drawing/2014/main" id="{BDA7C471-44FA-347E-76AE-F20E8F6759D5}"/>
              </a:ext>
            </a:extLst>
          </p:cNvPr>
          <p:cNvSpPr txBox="1"/>
          <p:nvPr/>
        </p:nvSpPr>
        <p:spPr>
          <a:xfrm>
            <a:off x="4649554" y="2040174"/>
            <a:ext cx="1625466" cy="369332"/>
          </a:xfrm>
          <a:prstGeom prst="rect">
            <a:avLst/>
          </a:prstGeom>
          <a:noFill/>
        </p:spPr>
        <p:txBody>
          <a:bodyPr wrap="square">
            <a:spAutoFit/>
          </a:bodyPr>
          <a:lstStyle/>
          <a:p>
            <a:r>
              <a:rPr lang="pt-BR" sz="1800" b="0" i="0" u="none" strike="noStrike" baseline="0" dirty="0">
                <a:latin typeface="TimesNewRomanPSMT"/>
              </a:rPr>
              <a:t>Option C. True</a:t>
            </a:r>
            <a:endParaRPr lang="en-US" dirty="0"/>
          </a:p>
        </p:txBody>
      </p:sp>
      <p:sp>
        <p:nvSpPr>
          <p:cNvPr id="30" name="TextBox 29">
            <a:extLst>
              <a:ext uri="{FF2B5EF4-FFF2-40B4-BE49-F238E27FC236}">
                <a16:creationId xmlns:a16="http://schemas.microsoft.com/office/drawing/2014/main" id="{0C070E86-F404-3CDC-38AC-DAF29CE9ADB3}"/>
              </a:ext>
            </a:extLst>
          </p:cNvPr>
          <p:cNvSpPr txBox="1"/>
          <p:nvPr/>
        </p:nvSpPr>
        <p:spPr>
          <a:xfrm>
            <a:off x="1201267" y="2040174"/>
            <a:ext cx="1900521" cy="369332"/>
          </a:xfrm>
          <a:prstGeom prst="rect">
            <a:avLst/>
          </a:prstGeom>
          <a:noFill/>
        </p:spPr>
        <p:txBody>
          <a:bodyPr wrap="square">
            <a:spAutoFit/>
          </a:bodyPr>
          <a:lstStyle/>
          <a:p>
            <a:r>
              <a:rPr lang="pt-BR" sz="1800" b="0" i="0" u="none" strike="noStrike" baseline="0" dirty="0">
                <a:latin typeface="CourierNewPSMT"/>
              </a:rPr>
              <a:t> </a:t>
            </a:r>
            <a:r>
              <a:rPr lang="pt-BR" sz="1800" b="0" i="0" u="none" strike="noStrike" baseline="0" dirty="0">
                <a:latin typeface="TimesNewRomanPSMT"/>
              </a:rPr>
              <a:t>Option A. False</a:t>
            </a:r>
            <a:endParaRPr lang="en-US" dirty="0"/>
          </a:p>
        </p:txBody>
      </p:sp>
      <p:sp>
        <p:nvSpPr>
          <p:cNvPr id="31" name="TextBox 30">
            <a:extLst>
              <a:ext uri="{FF2B5EF4-FFF2-40B4-BE49-F238E27FC236}">
                <a16:creationId xmlns:a16="http://schemas.microsoft.com/office/drawing/2014/main" id="{2F767E7F-138B-22B8-83D9-0837DEB2504F}"/>
              </a:ext>
            </a:extLst>
          </p:cNvPr>
          <p:cNvSpPr txBox="1"/>
          <p:nvPr/>
        </p:nvSpPr>
        <p:spPr>
          <a:xfrm>
            <a:off x="6197253" y="2040174"/>
            <a:ext cx="1625466" cy="369332"/>
          </a:xfrm>
          <a:prstGeom prst="rect">
            <a:avLst/>
          </a:prstGeom>
          <a:noFill/>
        </p:spPr>
        <p:txBody>
          <a:bodyPr wrap="square">
            <a:spAutoFit/>
          </a:bodyPr>
          <a:lstStyle/>
          <a:p>
            <a:r>
              <a:rPr lang="pt-BR" sz="1800" b="0" i="0" u="none" strike="noStrike" baseline="0" dirty="0">
                <a:latin typeface="TimesNewRomanPSMT"/>
              </a:rPr>
              <a:t>Option D. True</a:t>
            </a:r>
            <a:endParaRPr lang="en-US" dirty="0"/>
          </a:p>
        </p:txBody>
      </p:sp>
    </p:spTree>
    <p:extLst>
      <p:ext uri="{BB962C8B-B14F-4D97-AF65-F5344CB8AC3E}">
        <p14:creationId xmlns:p14="http://schemas.microsoft.com/office/powerpoint/2010/main" val="4189668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6" grpId="0"/>
      <p:bldP spid="16" grpId="0"/>
      <p:bldP spid="22" grpId="0"/>
      <p:bldP spid="24" grpId="0"/>
      <p:bldP spid="26" grpId="0"/>
      <p:bldP spid="28" grpId="0"/>
      <p:bldP spid="29" grpId="0"/>
      <p:bldP spid="30" grpId="0"/>
      <p:bldP spid="3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2230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8685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1351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37678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57396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9020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667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20C-DD39-4F2C-A52B-EF8B2E135809}"/>
              </a:ext>
            </a:extLst>
          </p:cNvPr>
          <p:cNvSpPr>
            <a:spLocks noGrp="1"/>
          </p:cNvSpPr>
          <p:nvPr/>
        </p:nvSpPr>
        <p:spPr>
          <a:xfrm>
            <a:off x="1828800" y="4576232"/>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Inorganic chemistry </a:t>
            </a:r>
            <a:endParaRPr lang="en-US" dirty="0"/>
          </a:p>
        </p:txBody>
      </p:sp>
      <p:sp>
        <p:nvSpPr>
          <p:cNvPr id="3" name="Content Placeholder 2">
            <a:extLst>
              <a:ext uri="{FF2B5EF4-FFF2-40B4-BE49-F238E27FC236}">
                <a16:creationId xmlns:a16="http://schemas.microsoft.com/office/drawing/2014/main" id="{1FA75417-ACDA-42E0-8157-B7E0D3BFDEAA}"/>
              </a:ext>
            </a:extLst>
          </p:cNvPr>
          <p:cNvSpPr>
            <a:spLocks noGrp="1"/>
          </p:cNvSpPr>
          <p:nvPr/>
        </p:nvSpPr>
        <p:spPr>
          <a:xfrm>
            <a:off x="1828800" y="774700"/>
            <a:ext cx="8534400" cy="3615267"/>
          </a:xfrm>
          <a:prstGeom prst="rect">
            <a:avLst/>
          </a:prstGeom>
        </p:spPr>
        <p:txBody>
          <a:bodyPr vert="horz" lIns="91440" tIns="45720" rIns="91440" bIns="45720" rtlCol="0" anchor="ctr">
            <a:normAutofit fontScale="85000"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dirty="0"/>
              <a:t>Molarity</a:t>
            </a:r>
          </a:p>
          <a:p>
            <a:pPr marL="0" indent="0">
              <a:buNone/>
            </a:pPr>
            <a:r>
              <a:rPr lang="en-US" dirty="0"/>
              <a:t>Normality</a:t>
            </a:r>
          </a:p>
          <a:p>
            <a:pPr marL="0" indent="0">
              <a:buNone/>
            </a:pPr>
            <a:r>
              <a:rPr lang="en-US" dirty="0"/>
              <a:t>Molality</a:t>
            </a:r>
          </a:p>
          <a:p>
            <a:pPr marL="0" indent="0">
              <a:buNone/>
            </a:pPr>
            <a:r>
              <a:rPr lang="en-US" dirty="0"/>
              <a:t>Acids &amp; bases, pH, buffers</a:t>
            </a:r>
          </a:p>
          <a:p>
            <a:pPr marL="0" indent="0">
              <a:buNone/>
            </a:pPr>
            <a:r>
              <a:rPr lang="en-US" dirty="0"/>
              <a:t>oxidation-reduction reactions</a:t>
            </a:r>
          </a:p>
          <a:p>
            <a:pPr marL="0" indent="0">
              <a:buNone/>
            </a:pPr>
            <a:r>
              <a:rPr lang="en-US" dirty="0"/>
              <a:t>Valence</a:t>
            </a:r>
          </a:p>
          <a:p>
            <a:pPr marL="0" indent="0">
              <a:buNone/>
            </a:pPr>
            <a:r>
              <a:rPr lang="en-US" dirty="0"/>
              <a:t>solubility product</a:t>
            </a:r>
          </a:p>
          <a:p>
            <a:pPr marL="0" indent="0">
              <a:buNone/>
            </a:pPr>
            <a:r>
              <a:rPr lang="en-US" dirty="0"/>
              <a:t>pH &amp; </a:t>
            </a:r>
            <a:r>
              <a:rPr lang="en-US" dirty="0" err="1"/>
              <a:t>pK</a:t>
            </a:r>
            <a:endParaRPr lang="en-US" dirty="0"/>
          </a:p>
          <a:p>
            <a:pPr marL="0" indent="0">
              <a:buNone/>
            </a:pPr>
            <a:r>
              <a:rPr lang="en-US" dirty="0"/>
              <a:t>Electrochemistry</a:t>
            </a:r>
          </a:p>
          <a:p>
            <a:pPr marL="0" indent="0">
              <a:buNone/>
            </a:pPr>
            <a:r>
              <a:rPr lang="en-US" dirty="0"/>
              <a:t>periodic table</a:t>
            </a:r>
          </a:p>
        </p:txBody>
      </p:sp>
    </p:spTree>
    <p:extLst>
      <p:ext uri="{BB962C8B-B14F-4D97-AF65-F5344CB8AC3E}">
        <p14:creationId xmlns:p14="http://schemas.microsoft.com/office/powerpoint/2010/main" val="7589415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82080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3206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10819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6915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98414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4279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E4200AF-9D63-44A9-ADC1-CC6D2672497C}"/>
              </a:ext>
            </a:extLst>
          </p:cNvPr>
          <p:cNvSpPr>
            <a:spLocks noGrp="1"/>
          </p:cNvSpPr>
          <p:nvPr/>
        </p:nvSpPr>
        <p:spPr>
          <a:xfrm>
            <a:off x="838200" y="13385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Problem 4</a:t>
            </a:r>
          </a:p>
        </p:txBody>
      </p:sp>
      <p:sp>
        <p:nvSpPr>
          <p:cNvPr id="6" name="TextBox 5">
            <a:extLst>
              <a:ext uri="{FF2B5EF4-FFF2-40B4-BE49-F238E27FC236}">
                <a16:creationId xmlns:a16="http://schemas.microsoft.com/office/drawing/2014/main" id="{75A59401-982A-4FBF-841C-7764D5D8EEE9}"/>
              </a:ext>
            </a:extLst>
          </p:cNvPr>
          <p:cNvSpPr txBox="1"/>
          <p:nvPr/>
        </p:nvSpPr>
        <p:spPr>
          <a:xfrm>
            <a:off x="578840" y="1132515"/>
            <a:ext cx="11079760" cy="3139321"/>
          </a:xfrm>
          <a:prstGeom prst="rect">
            <a:avLst/>
          </a:prstGeom>
          <a:noFill/>
        </p:spPr>
        <p:txBody>
          <a:bodyPr wrap="square">
            <a:spAutoFit/>
          </a:bodyPr>
          <a:lstStyle/>
          <a:p>
            <a:pPr algn="l"/>
            <a:r>
              <a:rPr lang="en-US" sz="1800" b="1" i="0" u="none" strike="noStrike" baseline="0" dirty="0">
                <a:latin typeface="TimesNewRomanPS-BoldMT"/>
              </a:rPr>
              <a:t>4. </a:t>
            </a:r>
            <a:r>
              <a:rPr lang="en-US" sz="1800" b="0" i="0" u="none" strike="noStrike" baseline="0" dirty="0">
                <a:latin typeface="TimesNewRomanPSMT"/>
              </a:rPr>
              <a:t>A lab technician is preparing a chemical standard and has the following laboratory equipment and glassware.</a:t>
            </a:r>
          </a:p>
          <a:p>
            <a:pPr algn="l"/>
            <a:r>
              <a:rPr lang="en-US" sz="1800" b="0" i="0" u="none" strike="noStrike" baseline="0" dirty="0">
                <a:latin typeface="TimesNewRomanPSMT"/>
              </a:rPr>
              <a:t>Volumetric flask 100 ml ± 0.1 ml</a:t>
            </a:r>
          </a:p>
          <a:p>
            <a:pPr algn="l"/>
            <a:r>
              <a:rPr lang="en-US" sz="1800" b="0" i="0" u="none" strike="noStrike" baseline="0" dirty="0">
                <a:latin typeface="TimesNewRomanPSMT"/>
              </a:rPr>
              <a:t>Analytical balance 100 g ± 0.001 g</a:t>
            </a:r>
          </a:p>
          <a:p>
            <a:pPr algn="l"/>
            <a:r>
              <a:rPr lang="nb-NO" sz="1800" b="0" i="0" u="none" strike="noStrike" baseline="0" dirty="0">
                <a:latin typeface="TimesNewRomanPSMT"/>
              </a:rPr>
              <a:t>Glass pipette 1 ml ± 0.01 ml</a:t>
            </a:r>
          </a:p>
          <a:p>
            <a:pPr algn="l"/>
            <a:r>
              <a:rPr lang="en-US" sz="1800" b="0" i="0" u="none" strike="noStrike" baseline="0" dirty="0">
                <a:latin typeface="TimesNewRomanPSMT"/>
              </a:rPr>
              <a:t>The technician first weighs out 10 g of solids and dissolves them in 100 ml of water. Then the technician dilutes 1 ml of the solution to 100 ml using best laboratory practices. What is the number of significant figures of the molarity of the final solution?</a:t>
            </a:r>
          </a:p>
          <a:p>
            <a:pPr algn="l"/>
            <a:r>
              <a:rPr lang="en-US" sz="1800" b="0" i="0" u="none" strike="noStrike" baseline="0" dirty="0">
                <a:latin typeface="CourierNewPSMT"/>
              </a:rPr>
              <a:t>o </a:t>
            </a:r>
            <a:r>
              <a:rPr lang="en-US" sz="1800" b="0" i="0" u="none" strike="noStrike" baseline="0" dirty="0">
                <a:latin typeface="TimesNewRomanPSMT"/>
              </a:rPr>
              <a:t>A. 1</a:t>
            </a:r>
          </a:p>
          <a:p>
            <a:pPr algn="l"/>
            <a:r>
              <a:rPr lang="en-US" sz="1800" b="0" i="0" u="none" strike="noStrike" baseline="0" dirty="0">
                <a:latin typeface="CourierNewPSMT"/>
              </a:rPr>
              <a:t>o </a:t>
            </a:r>
            <a:r>
              <a:rPr lang="en-US" sz="1800" b="0" i="0" u="none" strike="noStrike" baseline="0" dirty="0">
                <a:latin typeface="TimesNewRomanPSMT"/>
              </a:rPr>
              <a:t>B. 2</a:t>
            </a:r>
          </a:p>
          <a:p>
            <a:pPr algn="l"/>
            <a:r>
              <a:rPr lang="en-US" sz="1800" b="0" i="0" u="none" strike="noStrike" baseline="0" dirty="0">
                <a:latin typeface="CourierNewPSMT"/>
              </a:rPr>
              <a:t>o </a:t>
            </a:r>
            <a:r>
              <a:rPr lang="en-US" sz="1800" b="0" i="0" u="none" strike="noStrike" baseline="0" dirty="0">
                <a:latin typeface="TimesNewRomanPSMT"/>
              </a:rPr>
              <a:t>C. 3</a:t>
            </a:r>
          </a:p>
          <a:p>
            <a:pPr algn="l"/>
            <a:r>
              <a:rPr lang="en-US" sz="1800" b="0" i="0" u="none" strike="noStrike" baseline="0" dirty="0">
                <a:latin typeface="CourierNewPSMT"/>
              </a:rPr>
              <a:t>o </a:t>
            </a:r>
            <a:r>
              <a:rPr lang="en-US" sz="1800" b="0" i="0" u="none" strike="noStrike" baseline="0" dirty="0">
                <a:latin typeface="TimesNewRomanPSMT"/>
              </a:rPr>
              <a:t>D. 4</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Rectangle: Rounded Corners 2">
            <a:extLst>
              <a:ext uri="{FF2B5EF4-FFF2-40B4-BE49-F238E27FC236}">
                <a16:creationId xmlns:a16="http://schemas.microsoft.com/office/drawing/2014/main" id="{916CC6F6-2DC3-896A-439F-B206A12C4FC4}"/>
              </a:ext>
            </a:extLst>
          </p:cNvPr>
          <p:cNvSpPr/>
          <p:nvPr/>
        </p:nvSpPr>
        <p:spPr>
          <a:xfrm>
            <a:off x="691562" y="3912947"/>
            <a:ext cx="10704024" cy="258529"/>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3">
            <a:extLst>
              <a:ext uri="{FF2B5EF4-FFF2-40B4-BE49-F238E27FC236}">
                <a16:creationId xmlns:a16="http://schemas.microsoft.com/office/drawing/2014/main" id="{789C7F26-D8AE-9452-C67A-098DFD198343}"/>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
        <p:nvSpPr>
          <p:cNvPr id="8" name="TextBox 7">
            <a:extLst>
              <a:ext uri="{FF2B5EF4-FFF2-40B4-BE49-F238E27FC236}">
                <a16:creationId xmlns:a16="http://schemas.microsoft.com/office/drawing/2014/main" id="{05D430EB-E2A4-6628-3F4A-90CE690DA9DA}"/>
              </a:ext>
            </a:extLst>
          </p:cNvPr>
          <p:cNvSpPr txBox="1"/>
          <p:nvPr/>
        </p:nvSpPr>
        <p:spPr>
          <a:xfrm>
            <a:off x="578840" y="4440597"/>
            <a:ext cx="11125200" cy="1477328"/>
          </a:xfrm>
          <a:prstGeom prst="rect">
            <a:avLst/>
          </a:prstGeom>
          <a:noFill/>
        </p:spPr>
        <p:txBody>
          <a:bodyPr wrap="square">
            <a:spAutoFit/>
          </a:bodyPr>
          <a:lstStyle/>
          <a:p>
            <a:r>
              <a:rPr lang="en-US" b="1" dirty="0">
                <a:latin typeface="Times New Roman" panose="02020603050405020304" pitchFamily="18" charset="0"/>
                <a:cs typeface="Times New Roman" panose="02020603050405020304" pitchFamily="18" charset="0"/>
              </a:rPr>
              <a:t>4.</a:t>
            </a:r>
            <a:r>
              <a:rPr lang="en-US" dirty="0">
                <a:latin typeface="Times New Roman" panose="02020603050405020304" pitchFamily="18" charset="0"/>
                <a:cs typeface="Times New Roman" panose="02020603050405020304" pitchFamily="18" charset="0"/>
              </a:rPr>
              <a:t> Refer to the Chemistry and Biology chapter of the FE Reference Handbook &amp; the FE Chemical Practice Exam.</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Volume = 100.1 ml, 4 significant figures</a:t>
            </a:r>
          </a:p>
          <a:p>
            <a:r>
              <a:rPr lang="en-US" dirty="0">
                <a:latin typeface="Times New Roman" panose="02020603050405020304" pitchFamily="18" charset="0"/>
                <a:cs typeface="Times New Roman" panose="02020603050405020304" pitchFamily="18" charset="0"/>
              </a:rPr>
              <a:t>Weight = 100.1 g, 4 significant figures</a:t>
            </a:r>
          </a:p>
          <a:p>
            <a:r>
              <a:rPr lang="en-US" dirty="0">
                <a:latin typeface="Times New Roman" panose="02020603050405020304" pitchFamily="18" charset="0"/>
                <a:cs typeface="Times New Roman" panose="02020603050405020304" pitchFamily="18" charset="0"/>
              </a:rPr>
              <a:t>Pipette = 1.001 ml 4 significant figures</a:t>
            </a:r>
            <a:endParaRPr lang="en-US" b="1"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78A6A542-6462-CFAC-00A3-EC65C12BF32C}"/>
              </a:ext>
            </a:extLst>
          </p:cNvPr>
          <p:cNvSpPr txBox="1"/>
          <p:nvPr/>
        </p:nvSpPr>
        <p:spPr>
          <a:xfrm>
            <a:off x="578840" y="6073390"/>
            <a:ext cx="11125200" cy="369332"/>
          </a:xfrm>
          <a:prstGeom prst="rect">
            <a:avLst/>
          </a:prstGeom>
          <a:noFill/>
        </p:spPr>
        <p:txBody>
          <a:bodyPr wrap="square">
            <a:spAutoFit/>
          </a:bodyPr>
          <a:lstStyle/>
          <a:p>
            <a:r>
              <a:rPr lang="en-US" b="1" dirty="0">
                <a:latin typeface="Times New Roman" panose="02020603050405020304" pitchFamily="18" charset="0"/>
                <a:cs typeface="Times New Roman" panose="02020603050405020304" pitchFamily="18" charset="0"/>
              </a:rPr>
              <a:t>THE CORRECT ANSWER IS: D</a:t>
            </a:r>
          </a:p>
        </p:txBody>
      </p:sp>
    </p:spTree>
    <p:extLst>
      <p:ext uri="{BB962C8B-B14F-4D97-AF65-F5344CB8AC3E}">
        <p14:creationId xmlns:p14="http://schemas.microsoft.com/office/powerpoint/2010/main" val="426760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6092A3-8287-86C3-3790-A95595B36743}"/>
              </a:ext>
            </a:extLst>
          </p:cNvPr>
          <p:cNvSpPr txBox="1"/>
          <p:nvPr/>
        </p:nvSpPr>
        <p:spPr>
          <a:xfrm>
            <a:off x="770964" y="3143960"/>
            <a:ext cx="4579099" cy="923330"/>
          </a:xfrm>
          <a:prstGeom prst="rect">
            <a:avLst/>
          </a:prstGeom>
          <a:noFill/>
        </p:spPr>
        <p:txBody>
          <a:bodyPr wrap="square">
            <a:spAutoFit/>
          </a:bodyPr>
          <a:lstStyle/>
          <a:p>
            <a:pPr algn="l"/>
            <a:r>
              <a:rPr lang="en-US" sz="1800" b="1" i="0" u="none" strike="noStrike" baseline="0">
                <a:latin typeface="TimesNewRomanPS-BoldMT"/>
              </a:rPr>
              <a:t>17.A. </a:t>
            </a:r>
            <a:r>
              <a:rPr lang="en-US" sz="1800" b="0" i="0" u="none" strike="noStrike" baseline="0" dirty="0">
                <a:latin typeface="TimesNewRomanPSMT"/>
              </a:rPr>
              <a:t>Refer to the Definitions section in the Chemistry and Biology chapter of the </a:t>
            </a:r>
            <a:r>
              <a:rPr lang="en-US" sz="1800" b="0" i="1" u="none" strike="noStrike" baseline="0" dirty="0">
                <a:latin typeface="TimesNewRomanPS-ItalicMT"/>
              </a:rPr>
              <a:t>FE Reference Handbook</a:t>
            </a:r>
            <a:r>
              <a:rPr lang="en-US" sz="1800" b="0" i="0" u="none" strike="noStrike" baseline="0" dirty="0">
                <a:latin typeface="TimesNewRomanPSMT"/>
              </a:rPr>
              <a:t>.</a:t>
            </a:r>
            <a:endParaRPr lang="en-US" dirty="0"/>
          </a:p>
        </p:txBody>
      </p:sp>
      <p:sp>
        <p:nvSpPr>
          <p:cNvPr id="5" name="TextBox 4">
            <a:extLst>
              <a:ext uri="{FF2B5EF4-FFF2-40B4-BE49-F238E27FC236}">
                <a16:creationId xmlns:a16="http://schemas.microsoft.com/office/drawing/2014/main" id="{8A7D292F-E7E7-1885-563E-7E8022363FBC}"/>
              </a:ext>
            </a:extLst>
          </p:cNvPr>
          <p:cNvSpPr txBox="1"/>
          <p:nvPr/>
        </p:nvSpPr>
        <p:spPr>
          <a:xfrm>
            <a:off x="770964" y="4495800"/>
            <a:ext cx="3532093" cy="369332"/>
          </a:xfrm>
          <a:prstGeom prst="rect">
            <a:avLst/>
          </a:prstGeom>
          <a:noFill/>
        </p:spPr>
        <p:txBody>
          <a:bodyPr wrap="square">
            <a:spAutoFit/>
          </a:bodyPr>
          <a:lstStyle/>
          <a:p>
            <a:r>
              <a:rPr lang="en-US" sz="1800" b="1" i="0" u="none" strike="noStrike" baseline="0" dirty="0">
                <a:latin typeface="TimesNewRomanPS-BoldMT"/>
              </a:rPr>
              <a:t>THE CORRECT ANSWER IS: A</a:t>
            </a:r>
            <a:endParaRPr lang="en-US" dirty="0"/>
          </a:p>
        </p:txBody>
      </p:sp>
      <p:pic>
        <p:nvPicPr>
          <p:cNvPr id="9" name="Picture 8">
            <a:extLst>
              <a:ext uri="{FF2B5EF4-FFF2-40B4-BE49-F238E27FC236}">
                <a16:creationId xmlns:a16="http://schemas.microsoft.com/office/drawing/2014/main" id="{536377DD-20E3-7FDA-6DA9-0F31A5E4300E}"/>
              </a:ext>
            </a:extLst>
          </p:cNvPr>
          <p:cNvPicPr>
            <a:picLocks noChangeAspect="1"/>
          </p:cNvPicPr>
          <p:nvPr/>
        </p:nvPicPr>
        <p:blipFill>
          <a:blip r:embed="rId2"/>
          <a:stretch>
            <a:fillRect/>
          </a:stretch>
        </p:blipFill>
        <p:spPr>
          <a:xfrm>
            <a:off x="7490012" y="1190633"/>
            <a:ext cx="4701986" cy="4694696"/>
          </a:xfrm>
          <a:prstGeom prst="rect">
            <a:avLst/>
          </a:prstGeom>
        </p:spPr>
      </p:pic>
      <p:sp>
        <p:nvSpPr>
          <p:cNvPr id="11" name="TextBox 10">
            <a:extLst>
              <a:ext uri="{FF2B5EF4-FFF2-40B4-BE49-F238E27FC236}">
                <a16:creationId xmlns:a16="http://schemas.microsoft.com/office/drawing/2014/main" id="{28AB9C24-0F50-0598-7FD7-10304A03C104}"/>
              </a:ext>
            </a:extLst>
          </p:cNvPr>
          <p:cNvSpPr txBox="1"/>
          <p:nvPr/>
        </p:nvSpPr>
        <p:spPr>
          <a:xfrm>
            <a:off x="770964" y="808637"/>
            <a:ext cx="6096000" cy="2123658"/>
          </a:xfrm>
          <a:prstGeom prst="rect">
            <a:avLst/>
          </a:prstGeom>
          <a:noFill/>
        </p:spPr>
        <p:txBody>
          <a:bodyPr wrap="square">
            <a:spAutoFit/>
          </a:bodyPr>
          <a:lstStyle/>
          <a:p>
            <a:pPr algn="l"/>
            <a:r>
              <a:rPr lang="en-US" sz="1800" b="1" i="0" u="none" strike="noStrike" baseline="0" dirty="0">
                <a:latin typeface="TimesNewRomanPS-BoldMT"/>
              </a:rPr>
              <a:t>17.A. </a:t>
            </a:r>
            <a:r>
              <a:rPr lang="en-US" sz="1800" b="0" i="0" u="none" strike="noStrike" baseline="0" dirty="0">
                <a:latin typeface="TimesNewRomanPSMT"/>
              </a:rPr>
              <a:t>The mass (g) of H</a:t>
            </a:r>
            <a:r>
              <a:rPr lang="en-US" sz="1050" b="0" i="0" u="none" strike="noStrike" baseline="0" dirty="0">
                <a:latin typeface="TimesNewRomanPSMT"/>
              </a:rPr>
              <a:t>2</a:t>
            </a:r>
            <a:r>
              <a:rPr lang="en-US" sz="1800" b="0" i="0" u="none" strike="noStrike" baseline="0" dirty="0">
                <a:latin typeface="TimesNewRomanPSMT"/>
              </a:rPr>
              <a:t>SO</a:t>
            </a:r>
            <a:r>
              <a:rPr lang="en-US" sz="1050" b="0" i="0" u="none" strike="noStrike" baseline="0" dirty="0">
                <a:latin typeface="TimesNewRomanPSMT"/>
              </a:rPr>
              <a:t>4 </a:t>
            </a:r>
            <a:r>
              <a:rPr lang="en-US" sz="1800" b="0" i="0" u="none" strike="noStrike" baseline="0" dirty="0">
                <a:latin typeface="TimesNewRomanPSMT"/>
              </a:rPr>
              <a:t>required to produce 1,000 mL of 0.25N H</a:t>
            </a:r>
            <a:r>
              <a:rPr lang="en-US" sz="1050" b="0" i="0" u="none" strike="noStrike" baseline="0" dirty="0">
                <a:latin typeface="TimesNewRomanPSMT"/>
              </a:rPr>
              <a:t>2</a:t>
            </a:r>
            <a:r>
              <a:rPr lang="en-US" sz="1800" b="0" i="0" u="none" strike="noStrike" baseline="0" dirty="0">
                <a:latin typeface="TimesNewRomanPSMT"/>
              </a:rPr>
              <a:t>SO</a:t>
            </a:r>
            <a:r>
              <a:rPr lang="en-US" sz="1050" b="0" i="0" u="none" strike="noStrike" baseline="0" dirty="0">
                <a:latin typeface="TimesNewRomanPSMT"/>
              </a:rPr>
              <a:t>4 </a:t>
            </a:r>
            <a:r>
              <a:rPr lang="en-US" sz="1800" b="0" i="0" u="none" strike="noStrike" baseline="0" dirty="0">
                <a:latin typeface="TimesNewRomanPSMT"/>
              </a:rPr>
              <a:t>is most nearly:</a:t>
            </a:r>
          </a:p>
          <a:p>
            <a:pPr algn="l"/>
            <a:r>
              <a:rPr lang="en-US" sz="2400" b="0" i="0" u="none" strike="noStrike" baseline="0" dirty="0">
                <a:latin typeface="CourierNewPSMT"/>
              </a:rPr>
              <a:t>o </a:t>
            </a:r>
            <a:r>
              <a:rPr lang="en-US" sz="1800" b="0" i="0" u="none" strike="noStrike" baseline="0" dirty="0">
                <a:latin typeface="TimesNewRomanPSMT"/>
              </a:rPr>
              <a:t>A. 12.3</a:t>
            </a:r>
          </a:p>
          <a:p>
            <a:pPr algn="l"/>
            <a:r>
              <a:rPr lang="en-US" sz="2400" b="0" i="0" u="none" strike="noStrike" baseline="0" dirty="0">
                <a:latin typeface="CourierNewPSMT"/>
              </a:rPr>
              <a:t>o </a:t>
            </a:r>
            <a:r>
              <a:rPr lang="en-US" sz="1800" b="0" i="0" u="none" strike="noStrike" baseline="0" dirty="0">
                <a:latin typeface="TimesNewRomanPSMT"/>
              </a:rPr>
              <a:t>B. 24.5</a:t>
            </a:r>
          </a:p>
          <a:p>
            <a:pPr algn="l"/>
            <a:r>
              <a:rPr lang="en-US" sz="2400" b="0" i="0" u="none" strike="noStrike" baseline="0" dirty="0">
                <a:latin typeface="CourierNewPSMT"/>
              </a:rPr>
              <a:t>o </a:t>
            </a:r>
            <a:r>
              <a:rPr lang="en-US" sz="1800" b="0" i="0" u="none" strike="noStrike" baseline="0" dirty="0">
                <a:latin typeface="TimesNewRomanPSMT"/>
              </a:rPr>
              <a:t>C. 49.0</a:t>
            </a:r>
          </a:p>
          <a:p>
            <a:pPr algn="l"/>
            <a:r>
              <a:rPr lang="en-US" sz="2400" b="0" i="0" u="none" strike="noStrike" baseline="0" dirty="0">
                <a:latin typeface="CourierNewPSMT"/>
              </a:rPr>
              <a:t>o </a:t>
            </a:r>
            <a:r>
              <a:rPr lang="en-US" sz="1800" b="0" i="0" u="none" strike="noStrike" baseline="0" dirty="0">
                <a:latin typeface="TimesNewRomanPSMT"/>
              </a:rPr>
              <a:t>D. 98.0</a:t>
            </a:r>
            <a:endParaRPr lang="en-US" dirty="0"/>
          </a:p>
        </p:txBody>
      </p:sp>
      <p:sp>
        <p:nvSpPr>
          <p:cNvPr id="2" name="Title 3">
            <a:extLst>
              <a:ext uri="{FF2B5EF4-FFF2-40B4-BE49-F238E27FC236}">
                <a16:creationId xmlns:a16="http://schemas.microsoft.com/office/drawing/2014/main" id="{67A4CDCB-569C-8C5A-353E-C3D85DE2C01F}"/>
              </a:ext>
            </a:extLst>
          </p:cNvPr>
          <p:cNvSpPr>
            <a:spLocks noGrp="1"/>
          </p:cNvSpPr>
          <p:nvPr/>
        </p:nvSpPr>
        <p:spPr>
          <a:xfrm>
            <a:off x="8525435" y="8965"/>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
        <p:nvSpPr>
          <p:cNvPr id="4" name="Rectangle: Rounded Corners 3">
            <a:extLst>
              <a:ext uri="{FF2B5EF4-FFF2-40B4-BE49-F238E27FC236}">
                <a16:creationId xmlns:a16="http://schemas.microsoft.com/office/drawing/2014/main" id="{17C7BA14-F2FE-7D14-0008-AD1595FAF314}"/>
              </a:ext>
            </a:extLst>
          </p:cNvPr>
          <p:cNvSpPr/>
          <p:nvPr/>
        </p:nvSpPr>
        <p:spPr>
          <a:xfrm>
            <a:off x="906714" y="1438688"/>
            <a:ext cx="1029662" cy="269088"/>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9965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05D0716-8BD6-6AF4-E4C8-84F7756DAC3F}"/>
              </a:ext>
            </a:extLst>
          </p:cNvPr>
          <p:cNvGraphicFramePr>
            <a:graphicFrameLocks noGrp="1"/>
          </p:cNvGraphicFramePr>
          <p:nvPr>
            <p:extLst>
              <p:ext uri="{D42A27DB-BD31-4B8C-83A1-F6EECF244321}">
                <p14:modId xmlns:p14="http://schemas.microsoft.com/office/powerpoint/2010/main" val="4175452006"/>
              </p:ext>
            </p:extLst>
          </p:nvPr>
        </p:nvGraphicFramePr>
        <p:xfrm>
          <a:off x="5325035" y="1500056"/>
          <a:ext cx="6731393" cy="4121327"/>
        </p:xfrm>
        <a:graphic>
          <a:graphicData uri="http://schemas.openxmlformats.org/drawingml/2006/table">
            <a:tbl>
              <a:tblPr firstRow="1" firstCol="1" bandRow="1"/>
              <a:tblGrid>
                <a:gridCol w="2299898">
                  <a:extLst>
                    <a:ext uri="{9D8B030D-6E8A-4147-A177-3AD203B41FA5}">
                      <a16:colId xmlns:a16="http://schemas.microsoft.com/office/drawing/2014/main" val="3942966128"/>
                    </a:ext>
                  </a:extLst>
                </a:gridCol>
                <a:gridCol w="603223">
                  <a:extLst>
                    <a:ext uri="{9D8B030D-6E8A-4147-A177-3AD203B41FA5}">
                      <a16:colId xmlns:a16="http://schemas.microsoft.com/office/drawing/2014/main" val="1885879272"/>
                    </a:ext>
                  </a:extLst>
                </a:gridCol>
                <a:gridCol w="552975">
                  <a:extLst>
                    <a:ext uri="{9D8B030D-6E8A-4147-A177-3AD203B41FA5}">
                      <a16:colId xmlns:a16="http://schemas.microsoft.com/office/drawing/2014/main" val="2686878896"/>
                    </a:ext>
                  </a:extLst>
                </a:gridCol>
                <a:gridCol w="678651">
                  <a:extLst>
                    <a:ext uri="{9D8B030D-6E8A-4147-A177-3AD203B41FA5}">
                      <a16:colId xmlns:a16="http://schemas.microsoft.com/office/drawing/2014/main" val="1673595156"/>
                    </a:ext>
                  </a:extLst>
                </a:gridCol>
                <a:gridCol w="691220">
                  <a:extLst>
                    <a:ext uri="{9D8B030D-6E8A-4147-A177-3AD203B41FA5}">
                      <a16:colId xmlns:a16="http://schemas.microsoft.com/office/drawing/2014/main" val="1031631408"/>
                    </a:ext>
                  </a:extLst>
                </a:gridCol>
                <a:gridCol w="763647">
                  <a:extLst>
                    <a:ext uri="{9D8B030D-6E8A-4147-A177-3AD203B41FA5}">
                      <a16:colId xmlns:a16="http://schemas.microsoft.com/office/drawing/2014/main" val="3391149999"/>
                    </a:ext>
                  </a:extLst>
                </a:gridCol>
                <a:gridCol w="531690">
                  <a:extLst>
                    <a:ext uri="{9D8B030D-6E8A-4147-A177-3AD203B41FA5}">
                      <a16:colId xmlns:a16="http://schemas.microsoft.com/office/drawing/2014/main" val="3604952072"/>
                    </a:ext>
                  </a:extLst>
                </a:gridCol>
                <a:gridCol w="85464">
                  <a:extLst>
                    <a:ext uri="{9D8B030D-6E8A-4147-A177-3AD203B41FA5}">
                      <a16:colId xmlns:a16="http://schemas.microsoft.com/office/drawing/2014/main" val="80395833"/>
                    </a:ext>
                  </a:extLst>
                </a:gridCol>
                <a:gridCol w="420930">
                  <a:extLst>
                    <a:ext uri="{9D8B030D-6E8A-4147-A177-3AD203B41FA5}">
                      <a16:colId xmlns:a16="http://schemas.microsoft.com/office/drawing/2014/main" val="2750576162"/>
                    </a:ext>
                  </a:extLst>
                </a:gridCol>
                <a:gridCol w="103695">
                  <a:extLst>
                    <a:ext uri="{9D8B030D-6E8A-4147-A177-3AD203B41FA5}">
                      <a16:colId xmlns:a16="http://schemas.microsoft.com/office/drawing/2014/main" val="1301443398"/>
                    </a:ext>
                  </a:extLst>
                </a:gridCol>
              </a:tblGrid>
              <a:tr h="753275">
                <a:tc rowSpan="2">
                  <a:txBody>
                    <a:bodyPr/>
                    <a:lstStyle/>
                    <a:p>
                      <a:pPr marL="0" marR="0" algn="l" fontAlgn="ctr">
                        <a:lnSpc>
                          <a:spcPct val="115000"/>
                        </a:lnSpc>
                        <a:spcBef>
                          <a:spcPts val="0"/>
                        </a:spcBef>
                        <a:spcAft>
                          <a:spcPts val="0"/>
                        </a:spcAft>
                      </a:pPr>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Concentrated</a:t>
                      </a:r>
                      <a:b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Reagent</a:t>
                      </a:r>
                      <a:endParaRPr lang="en-US" sz="1200" b="0" i="0" u="none" strike="noStrike" dirty="0">
                        <a:effectLst/>
                        <a:highlight>
                          <a:srgbClr val="88AABB"/>
                        </a:highlight>
                        <a:latin typeface="Arial" panose="020B0604020202020204" pitchFamily="34" charset="0"/>
                      </a:endParaRPr>
                    </a:p>
                  </a:txBody>
                  <a:tcPr marL="60064" marR="60064" marT="30032" marB="30032">
                    <a:lnL>
                      <a:noFill/>
                    </a:lnL>
                    <a:lnR>
                      <a:noFill/>
                    </a:lnR>
                    <a:lnT>
                      <a:noFill/>
                    </a:lnT>
                    <a:lnB>
                      <a:noFill/>
                    </a:lnB>
                    <a:solidFill>
                      <a:srgbClr val="88AABB"/>
                    </a:solidFill>
                  </a:tcPr>
                </a:tc>
                <a:tc rowSpan="2">
                  <a:txBody>
                    <a:bodyPr/>
                    <a:lstStyle/>
                    <a:p>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Formula</a:t>
                      </a:r>
                      <a:b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Weight</a:t>
                      </a:r>
                      <a:r>
                        <a:rPr lang="en-US" sz="1100" b="1" i="0" u="sng" strike="noStrike" baseline="30000" dirty="0">
                          <a:solidFill>
                            <a:srgbClr val="0000FF"/>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hlinkClick r:id="rId2"/>
                        </a:rPr>
                        <a:t>1</a:t>
                      </a:r>
                      <a:endParaRPr lang="en-US" dirty="0"/>
                    </a:p>
                  </a:txBody>
                  <a:tcPr marL="60064" marR="60064" marT="30032" marB="30032">
                    <a:lnL>
                      <a:noFill/>
                    </a:lnL>
                    <a:lnR>
                      <a:noFill/>
                    </a:lnR>
                    <a:lnT>
                      <a:noFill/>
                    </a:lnT>
                    <a:lnB>
                      <a:noFill/>
                    </a:lnB>
                    <a:solidFill>
                      <a:srgbClr val="88AABB"/>
                    </a:solidFill>
                  </a:tcPr>
                </a:tc>
                <a:tc rowSpan="2">
                  <a:txBody>
                    <a:bodyPr/>
                    <a:lstStyle/>
                    <a:p>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Density</a:t>
                      </a:r>
                      <a:endParaRPr lang="en-US" dirty="0"/>
                    </a:p>
                  </a:txBody>
                  <a:tcPr marL="60064" marR="60064" marT="30032" marB="30032">
                    <a:lnL>
                      <a:noFill/>
                    </a:lnL>
                    <a:lnR>
                      <a:noFill/>
                    </a:lnR>
                    <a:lnT>
                      <a:noFill/>
                    </a:lnT>
                    <a:lnB>
                      <a:noFill/>
                    </a:lnB>
                    <a:solidFill>
                      <a:srgbClr val="88AABB"/>
                    </a:solidFill>
                  </a:tcPr>
                </a:tc>
                <a:tc rowSpan="2">
                  <a:txBody>
                    <a:bodyPr/>
                    <a:lstStyle/>
                    <a:p>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Approx.</a:t>
                      </a:r>
                      <a:r>
                        <a:rPr lang="en-US" sz="1100" b="1" i="0" u="sng" strike="noStrike" baseline="30000" dirty="0">
                          <a:solidFill>
                            <a:srgbClr val="0000FF"/>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hlinkClick r:id="rId2"/>
                        </a:rPr>
                        <a:t>2</a:t>
                      </a:r>
                      <a:b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Strength</a:t>
                      </a:r>
                      <a:endParaRPr lang="en-US" dirty="0"/>
                    </a:p>
                  </a:txBody>
                  <a:tcPr marL="60064" marR="60064" marT="30032" marB="30032">
                    <a:lnL>
                      <a:noFill/>
                    </a:lnL>
                    <a:lnR>
                      <a:noFill/>
                    </a:lnR>
                    <a:lnT>
                      <a:noFill/>
                    </a:lnT>
                    <a:lnB>
                      <a:noFill/>
                    </a:lnB>
                    <a:solidFill>
                      <a:srgbClr val="88AABB"/>
                    </a:solidFill>
                  </a:tcPr>
                </a:tc>
                <a:tc rowSpan="2">
                  <a:txBody>
                    <a:bodyPr/>
                    <a:lstStyle/>
                    <a:p>
                      <a:pPr marL="0" marR="0" algn="ctr" fontAlgn="ctr">
                        <a:lnSpc>
                          <a:spcPct val="115000"/>
                        </a:lnSpc>
                        <a:spcBef>
                          <a:spcPts val="0"/>
                        </a:spcBef>
                        <a:spcAft>
                          <a:spcPts val="0"/>
                        </a:spcAft>
                      </a:pP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Molarity</a:t>
                      </a:r>
                      <a:b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(M)</a:t>
                      </a:r>
                      <a:endParaRPr lang="en-US" sz="1200" b="0" i="0" u="none" strike="noStrike">
                        <a:effectLst/>
                        <a:highlight>
                          <a:srgbClr val="88AABB"/>
                        </a:highlight>
                        <a:latin typeface="Arial" panose="020B0604020202020204" pitchFamily="34" charset="0"/>
                      </a:endParaRPr>
                    </a:p>
                  </a:txBody>
                  <a:tcPr marL="60064" marR="60064" marT="30032" marB="30032">
                    <a:lnL>
                      <a:noFill/>
                    </a:lnL>
                    <a:lnR>
                      <a:noFill/>
                    </a:lnR>
                    <a:lnT>
                      <a:noFill/>
                    </a:lnT>
                    <a:lnB>
                      <a:noFill/>
                    </a:lnB>
                    <a:solidFill>
                      <a:srgbClr val="88AABB"/>
                    </a:solidFill>
                  </a:tcPr>
                </a:tc>
                <a:tc rowSpan="2">
                  <a:txBody>
                    <a:bodyPr/>
                    <a:lstStyle/>
                    <a:p>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Normality</a:t>
                      </a:r>
                      <a:b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dirty="0">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(N)</a:t>
                      </a:r>
                      <a:endParaRPr lang="en-US" dirty="0"/>
                    </a:p>
                  </a:txBody>
                  <a:tcPr marL="60064" marR="60064" marT="30032" marB="30032">
                    <a:lnL>
                      <a:noFill/>
                    </a:lnL>
                    <a:lnR>
                      <a:noFill/>
                    </a:lnR>
                    <a:lnT>
                      <a:noFill/>
                    </a:lnT>
                    <a:lnB>
                      <a:noFill/>
                    </a:lnB>
                    <a:solidFill>
                      <a:srgbClr val="88AABB"/>
                    </a:solidFill>
                  </a:tcPr>
                </a:tc>
                <a:tc gridSpan="3">
                  <a:txBody>
                    <a:bodyPr/>
                    <a:lstStyle/>
                    <a:p>
                      <a:pPr marL="0" marR="0" algn="ctr" fontAlgn="ctr">
                        <a:lnSpc>
                          <a:spcPct val="115000"/>
                        </a:lnSpc>
                        <a:spcBef>
                          <a:spcPts val="0"/>
                        </a:spcBef>
                        <a:spcAft>
                          <a:spcPts val="0"/>
                        </a:spcAft>
                      </a:pP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Volume (mL)</a:t>
                      </a:r>
                      <a:b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required to</a:t>
                      </a:r>
                      <a:b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make 1000 mL</a:t>
                      </a:r>
                      <a:b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b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solution</a:t>
                      </a:r>
                      <a:r>
                        <a:rPr lang="en-US" sz="1100" b="1" i="0" u="sng" strike="noStrike" baseline="30000">
                          <a:solidFill>
                            <a:srgbClr val="0000FF"/>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hlinkClick r:id="rId2"/>
                        </a:rPr>
                        <a:t>3</a:t>
                      </a:r>
                      <a:endParaRPr lang="en-US" sz="1200" b="0" i="0" u="none" strike="noStrike">
                        <a:effectLst/>
                        <a:highlight>
                          <a:srgbClr val="88AABB"/>
                        </a:highlight>
                        <a:latin typeface="Arial" panose="020B0604020202020204" pitchFamily="34" charset="0"/>
                      </a:endParaRPr>
                    </a:p>
                  </a:txBody>
                  <a:tcPr marL="60064" marR="60064" marT="30032" marB="30032">
                    <a:lnL>
                      <a:noFill/>
                    </a:lnL>
                    <a:lnR>
                      <a:noFill/>
                    </a:lnR>
                    <a:lnT>
                      <a:noFill/>
                    </a:lnT>
                    <a:lnB>
                      <a:noFill/>
                    </a:lnB>
                    <a:solidFill>
                      <a:srgbClr val="88AABB"/>
                    </a:solidFill>
                  </a:tcPr>
                </a:tc>
                <a:tc hMerge="1">
                  <a:txBody>
                    <a:bodyPr/>
                    <a:lstStyle/>
                    <a:p>
                      <a:endParaRPr lang="en-US"/>
                    </a:p>
                  </a:txBody>
                  <a:tcPr/>
                </a:tc>
                <a:tc hMerge="1">
                  <a:txBody>
                    <a:bodyPr/>
                    <a:lstStyle/>
                    <a:p>
                      <a:endParaRPr lang="en-US"/>
                    </a:p>
                  </a:txBody>
                  <a:tcPr/>
                </a:tc>
                <a:tc>
                  <a:txBody>
                    <a:bodyPr/>
                    <a:lstStyle/>
                    <a:p>
                      <a:pPr marL="0" marR="0" algn="l" fontAlgn="ctr">
                        <a:lnSpc>
                          <a:spcPct val="115000"/>
                        </a:lnSpc>
                        <a:spcBef>
                          <a:spcPts val="0"/>
                        </a:spcBef>
                        <a:spcAft>
                          <a:spcPts val="800"/>
                        </a:spcAft>
                      </a:pPr>
                      <a:r>
                        <a:rPr lang="en-US" sz="900" b="0" i="0" u="none" strike="noStrike" kern="100">
                          <a:effectLst/>
                          <a:highlight>
                            <a:srgbClr val="DDDDDD"/>
                          </a:highlight>
                          <a:latin typeface="Aptos" panose="020B0004020202020204" pitchFamily="34" charset="0"/>
                          <a:ea typeface="Aptos" panose="020B0004020202020204" pitchFamily="34" charset="0"/>
                          <a:cs typeface="Times New Roman" panose="02020603050405020304" pitchFamily="18" charset="0"/>
                        </a:rPr>
                        <a:t> </a:t>
                      </a:r>
                      <a:endParaRPr lang="en-US" sz="1200" b="0" i="0" u="none" strike="noStrike">
                        <a:effectLst/>
                        <a:highlight>
                          <a:srgbClr val="DDDDDD"/>
                        </a:highlight>
                        <a:latin typeface="Arial" panose="020B0604020202020204" pitchFamily="34" charset="0"/>
                      </a:endParaRPr>
                    </a:p>
                  </a:txBody>
                  <a:tcPr marL="6257" marR="6257" marT="6257" marB="0" anchor="ctr">
                    <a:lnL>
                      <a:noFill/>
                    </a:lnL>
                    <a:lnR>
                      <a:noFill/>
                    </a:lnR>
                    <a:lnT>
                      <a:noFill/>
                    </a:lnT>
                    <a:lnB>
                      <a:noFill/>
                    </a:lnB>
                    <a:solidFill>
                      <a:srgbClr val="DDDDDD"/>
                    </a:solidFill>
                  </a:tcPr>
                </a:tc>
                <a:extLst>
                  <a:ext uri="{0D108BD9-81ED-4DB2-BD59-A6C34878D82A}">
                    <a16:rowId xmlns:a16="http://schemas.microsoft.com/office/drawing/2014/main" val="3096224828"/>
                  </a:ext>
                </a:extLst>
              </a:tr>
              <a:tr h="252414">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gn="ctr" fontAlgn="ctr">
                        <a:lnSpc>
                          <a:spcPct val="115000"/>
                        </a:lnSpc>
                        <a:spcBef>
                          <a:spcPts val="0"/>
                        </a:spcBef>
                        <a:spcAft>
                          <a:spcPts val="0"/>
                        </a:spcAft>
                      </a:pP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1 M</a:t>
                      </a:r>
                      <a:endParaRPr lang="en-US" sz="1200" b="0" i="0" u="none" strike="noStrike">
                        <a:effectLst/>
                        <a:highlight>
                          <a:srgbClr val="88AABB"/>
                        </a:highlight>
                        <a:latin typeface="Arial" panose="020B0604020202020204" pitchFamily="34" charset="0"/>
                      </a:endParaRPr>
                    </a:p>
                  </a:txBody>
                  <a:tcPr marL="60064" marR="60064" marT="30032" marB="30032">
                    <a:lnL>
                      <a:noFill/>
                    </a:lnL>
                    <a:lnR>
                      <a:noFill/>
                    </a:lnR>
                    <a:lnT>
                      <a:noFill/>
                    </a:lnT>
                    <a:lnB>
                      <a:noFill/>
                    </a:lnB>
                    <a:solidFill>
                      <a:srgbClr val="88AABB"/>
                    </a:solidFill>
                  </a:tcPr>
                </a:tc>
                <a:tc hMerge="1">
                  <a:txBody>
                    <a:bodyPr/>
                    <a:lstStyle/>
                    <a:p>
                      <a:endParaRPr lang="en-US"/>
                    </a:p>
                  </a:txBody>
                  <a:tcPr/>
                </a:tc>
                <a:tc>
                  <a:txBody>
                    <a:bodyPr/>
                    <a:lstStyle/>
                    <a:p>
                      <a:pPr marL="0" marR="0" algn="ctr" fontAlgn="ctr">
                        <a:lnSpc>
                          <a:spcPct val="115000"/>
                        </a:lnSpc>
                        <a:spcBef>
                          <a:spcPts val="0"/>
                        </a:spcBef>
                        <a:spcAft>
                          <a:spcPts val="0"/>
                        </a:spcAft>
                      </a:pPr>
                      <a:r>
                        <a:rPr lang="en-US" sz="1100" b="1" i="0" u="none" strike="noStrike">
                          <a:solidFill>
                            <a:srgbClr val="000000"/>
                          </a:solidFill>
                          <a:effectLst/>
                          <a:highlight>
                            <a:srgbClr val="88AABB"/>
                          </a:highlight>
                          <a:latin typeface="Times New Roman" panose="02020603050405020304" pitchFamily="18" charset="0"/>
                          <a:ea typeface="Times New Roman" panose="02020603050405020304" pitchFamily="18" charset="0"/>
                          <a:cs typeface="Times New Roman" panose="02020603050405020304" pitchFamily="18" charset="0"/>
                        </a:rPr>
                        <a:t>1 N</a:t>
                      </a:r>
                      <a:endParaRPr lang="en-US" sz="1200" b="0" i="0" u="none" strike="noStrike">
                        <a:effectLst/>
                        <a:highlight>
                          <a:srgbClr val="88AABB"/>
                        </a:highlight>
                        <a:latin typeface="Arial" panose="020B0604020202020204" pitchFamily="34" charset="0"/>
                      </a:endParaRPr>
                    </a:p>
                  </a:txBody>
                  <a:tcPr marL="15016" marR="15016" marT="15016" marB="15016" anchor="ctr">
                    <a:lnL>
                      <a:noFill/>
                    </a:lnL>
                    <a:lnR>
                      <a:noFill/>
                    </a:lnR>
                    <a:lnT>
                      <a:noFill/>
                    </a:lnT>
                    <a:lnB>
                      <a:noFill/>
                    </a:lnB>
                    <a:solidFill>
                      <a:srgbClr val="88AABB"/>
                    </a:solidFill>
                  </a:tcPr>
                </a:tc>
                <a:tc>
                  <a:txBody>
                    <a:bodyPr/>
                    <a:lstStyle/>
                    <a:p>
                      <a:pPr marL="0" marR="0" algn="l" fontAlgn="ctr">
                        <a:lnSpc>
                          <a:spcPct val="115000"/>
                        </a:lnSpc>
                        <a:spcBef>
                          <a:spcPts val="0"/>
                        </a:spcBef>
                        <a:spcAft>
                          <a:spcPts val="800"/>
                        </a:spcAft>
                      </a:pPr>
                      <a:r>
                        <a:rPr lang="en-US" sz="900" b="0" i="0" u="none" strike="noStrike" kern="100">
                          <a:effectLst/>
                          <a:highlight>
                            <a:srgbClr val="DDDDDD"/>
                          </a:highlight>
                          <a:latin typeface="Aptos" panose="020B0004020202020204" pitchFamily="34" charset="0"/>
                          <a:ea typeface="Aptos" panose="020B0004020202020204" pitchFamily="34" charset="0"/>
                          <a:cs typeface="Times New Roman" panose="02020603050405020304" pitchFamily="18" charset="0"/>
                        </a:rPr>
                        <a:t> </a:t>
                      </a:r>
                      <a:endParaRPr lang="en-US" sz="1200" b="0" i="0" u="none" strike="noStrike">
                        <a:effectLst/>
                        <a:highlight>
                          <a:srgbClr val="DDDDDD"/>
                        </a:highlight>
                        <a:latin typeface="Arial" panose="020B0604020202020204" pitchFamily="34" charset="0"/>
                      </a:endParaRPr>
                    </a:p>
                  </a:txBody>
                  <a:tcPr marL="6257" marR="6257" marT="6257" marB="0" anchor="ctr">
                    <a:lnL>
                      <a:noFill/>
                    </a:lnL>
                    <a:lnR>
                      <a:noFill/>
                    </a:lnR>
                    <a:lnT>
                      <a:noFill/>
                    </a:lnT>
                    <a:lnB w="12700" cap="flat" cmpd="sng" algn="ctr">
                      <a:solidFill>
                        <a:schemeClr val="bg1"/>
                      </a:solidFill>
                      <a:prstDash val="solid"/>
                      <a:round/>
                      <a:headEnd type="none" w="med" len="med"/>
                      <a:tailEnd type="none" w="med" len="med"/>
                    </a:lnB>
                    <a:solidFill>
                      <a:srgbClr val="DDDDDD"/>
                    </a:solidFill>
                  </a:tcPr>
                </a:tc>
                <a:extLst>
                  <a:ext uri="{0D108BD9-81ED-4DB2-BD59-A6C34878D82A}">
                    <a16:rowId xmlns:a16="http://schemas.microsoft.com/office/drawing/2014/main" val="515817080"/>
                  </a:ext>
                </a:extLst>
              </a:tr>
              <a:tr h="0">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Acetic Acid (CH</a:t>
                      </a:r>
                      <a:r>
                        <a:rPr lang="en-US" sz="1100" b="0" i="0" u="none" strike="noStrike" baseline="-25000"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3</a:t>
                      </a: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COOH)</a:t>
                      </a:r>
                      <a:endParaRPr lang="en-US" sz="1200" b="0" i="0" u="none" strike="noStrike" dirty="0">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60.052</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1.05</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99.8%</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17.4</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17.4</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57.5</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57.5</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84539242"/>
                  </a:ext>
                </a:extLst>
              </a:tr>
              <a:tr h="252414">
                <a:tc>
                  <a:txBody>
                    <a:bodyPr/>
                    <a:lstStyle/>
                    <a:p>
                      <a:pPr marL="0" marR="0" algn="l"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Formic Acid (HCOOH)</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46.026</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1.13</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90%</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23.6</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23.6</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42.5</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42.5</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44045521"/>
                  </a:ext>
                </a:extLst>
              </a:tr>
              <a:tr h="252414">
                <a:tc>
                  <a:txBody>
                    <a:bodyPr/>
                    <a:lstStyle/>
                    <a:p>
                      <a:pPr marL="0" marR="0" algn="l"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Hydrochloric Acid (HCl)</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36.461</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1.18</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37.2%</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12.1</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12.1</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82.5</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82.5</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5224343"/>
                  </a:ext>
                </a:extLst>
              </a:tr>
              <a:tr h="252414">
                <a:tc>
                  <a:txBody>
                    <a:bodyPr/>
                    <a:lstStyle/>
                    <a:p>
                      <a:pPr marL="0" marR="0" algn="l"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Hydrofluoric Acid (HF)</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20.006</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1.19</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49%</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28.9</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28.9</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34.5</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34.5</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23211823"/>
                  </a:ext>
                </a:extLst>
              </a:tr>
              <a:tr h="252414">
                <a:tc>
                  <a:txBody>
                    <a:bodyPr/>
                    <a:lstStyle/>
                    <a:p>
                      <a:pPr marL="0" marR="0" algn="l"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Nitric Acid (HNO</a:t>
                      </a:r>
                      <a:r>
                        <a:rPr lang="en-US" sz="1100" b="0" i="0" u="none" strike="noStrike" baseline="-2500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3</a:t>
                      </a: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63.013</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1.41</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69.6%</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15.6</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15.6</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64</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63</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7384768"/>
                  </a:ext>
                </a:extLst>
              </a:tr>
              <a:tr h="252414">
                <a:tc>
                  <a:txBody>
                    <a:bodyPr/>
                    <a:lstStyle/>
                    <a:p>
                      <a:pPr marL="0" marR="0" algn="l"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Perchloric Acid (HClO</a:t>
                      </a:r>
                      <a:r>
                        <a:rPr lang="en-US" sz="1100" b="0" i="0" u="none" strike="noStrike" baseline="-2500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a:t>
                      </a: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100.46</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1.67</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70.5%</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11.7</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11.7</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85.5</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85.5</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82971113"/>
                  </a:ext>
                </a:extLst>
              </a:tr>
              <a:tr h="252414">
                <a:tc>
                  <a:txBody>
                    <a:bodyPr/>
                    <a:lstStyle/>
                    <a:p>
                      <a:pPr marL="0" marR="0" algn="l"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Perchloric Acid (HClO</a:t>
                      </a:r>
                      <a:r>
                        <a:rPr lang="en-US" sz="1100" b="0" i="0" u="none" strike="noStrike" baseline="-2500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4</a:t>
                      </a: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100.46</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1.67</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61.3%</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9.5</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9.5</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105.5</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105.5</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31909554"/>
                  </a:ext>
                </a:extLst>
              </a:tr>
              <a:tr h="252414">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Phosphoric Acid (H</a:t>
                      </a:r>
                      <a:r>
                        <a:rPr lang="en-US" sz="1100" b="0" i="0" u="none" strike="noStrike" baseline="-25000"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3</a:t>
                      </a: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PO</a:t>
                      </a:r>
                      <a:r>
                        <a:rPr lang="en-US" sz="1100" b="0" i="0" u="none" strike="noStrike" baseline="-25000"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a:t>
                      </a: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b="0" i="0" u="none" strike="noStrike" dirty="0">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97.995</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1.71</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85.5%</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14.8</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44.4</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67.5</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22.5</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14604730"/>
                  </a:ext>
                </a:extLst>
              </a:tr>
              <a:tr h="252414">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Sulfuric Acid (H</a:t>
                      </a:r>
                      <a:r>
                        <a:rPr lang="en-US" sz="1100" b="0" i="0" u="none" strike="noStrike" baseline="-25000"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2</a:t>
                      </a: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SO</a:t>
                      </a:r>
                      <a:r>
                        <a:rPr lang="en-US" sz="1100" b="0" i="0" u="none" strike="noStrike" baseline="-25000"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4</a:t>
                      </a: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b="0" i="0" u="none" strike="noStrike" dirty="0">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98.073</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1.84</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96%</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18</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36</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55.5</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28</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26442575"/>
                  </a:ext>
                </a:extLst>
              </a:tr>
              <a:tr h="255919">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Ammonium Hydroxide (NH</a:t>
                      </a:r>
                      <a:r>
                        <a:rPr lang="en-US" sz="1100" b="0" i="0" u="none" strike="noStrike" baseline="-25000"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a:t>
                      </a: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OH)</a:t>
                      </a:r>
                      <a:endParaRPr lang="en-US" sz="1200" b="0" i="0" u="none" strike="noStrike" dirty="0">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35.046</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0.90</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 56.6%</a:t>
                      </a:r>
                      <a:r>
                        <a:rPr lang="en-US" sz="1100" b="0" i="0" u="sng" strike="noStrike" baseline="30000" dirty="0">
                          <a:solidFill>
                            <a:srgbClr val="0000FF"/>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hlinkClick r:id="rId2"/>
                        </a:rPr>
                        <a:t>4</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14.5</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14.5</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69</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69</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46556691"/>
                  </a:ext>
                </a:extLst>
              </a:tr>
              <a:tr h="235477">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Sodium Hydroxide (NaOH)</a:t>
                      </a:r>
                      <a:endParaRPr lang="en-US" sz="1200" b="0" i="0" u="none" strike="noStrike" dirty="0">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39.997</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1.53</a:t>
                      </a:r>
                      <a:endParaRPr lang="en-US" sz="1200" b="0" i="0" u="none" strike="noStrike" dirty="0">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50.5%</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19.4</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19.4</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51.5</a:t>
                      </a:r>
                      <a:endParaRPr lang="en-US" sz="1200" b="0" i="0" u="none" strike="noStrike">
                        <a:effectLst/>
                        <a:highlight>
                          <a:srgbClr val="CCDDEE"/>
                        </a:highlight>
                        <a:latin typeface="Arial" panose="020B0604020202020204" pitchFamily="34" charset="0"/>
                      </a:endParaRPr>
                    </a:p>
                  </a:txBody>
                  <a:tcPr marL="15016" marR="15016" marT="15016" marB="15016" anchor="ctr">
                    <a:lnL>
                      <a:noFill/>
                    </a:lnL>
                    <a:lnR>
                      <a:noFill/>
                    </a:lnR>
                    <a:lnT>
                      <a:noFill/>
                    </a:lnT>
                    <a:lnB>
                      <a:noFill/>
                    </a:lnB>
                    <a:solidFill>
                      <a:srgbClr val="CCDDEE"/>
                    </a:solidFill>
                  </a:tcPr>
                </a:tc>
                <a:tc gridSpan="3">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CCDDEE"/>
                          </a:highlight>
                          <a:latin typeface="Times New Roman" panose="02020603050405020304" pitchFamily="18" charset="0"/>
                          <a:ea typeface="Times New Roman" panose="02020603050405020304" pitchFamily="18" charset="0"/>
                          <a:cs typeface="Times New Roman" panose="02020603050405020304" pitchFamily="18" charset="0"/>
                        </a:rPr>
                        <a:t>51.5</a:t>
                      </a:r>
                      <a:endParaRPr lang="en-US" sz="1200" b="0" i="0" u="none" strike="noStrike">
                        <a:effectLst/>
                        <a:highlight>
                          <a:srgbClr val="CCDDEE"/>
                        </a:highlight>
                        <a:latin typeface="Arial" panose="020B0604020202020204" pitchFamily="34" charset="0"/>
                      </a:endParaRPr>
                    </a:p>
                  </a:txBody>
                  <a:tcPr marL="60064" marR="60064" marT="30032" marB="30032">
                    <a:lnL>
                      <a:noFill/>
                    </a:lnL>
                    <a:lnR>
                      <a:noFill/>
                    </a:lnR>
                    <a:lnT>
                      <a:noFill/>
                    </a:lnT>
                    <a:lnB>
                      <a:noFill/>
                    </a:lnB>
                    <a:solidFill>
                      <a:srgbClr val="CCDDEE"/>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2944379"/>
                  </a:ext>
                </a:extLst>
              </a:tr>
              <a:tr h="249307">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Potassium Hydroxide (KOH)</a:t>
                      </a:r>
                      <a:endParaRPr lang="en-US" sz="1200" b="0" i="0" u="none" strike="noStrike" dirty="0">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l"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56.105</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1.45</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45%</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11.7</a:t>
                      </a:r>
                      <a:endParaRPr lang="en-US" sz="1200" b="0" i="0" u="none" strike="noStrike">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11.7</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a:txBody>
                    <a:bodyPr/>
                    <a:lstStyle/>
                    <a:p>
                      <a:pPr marL="0" marR="0" algn="ctr" fontAlgn="ctr">
                        <a:lnSpc>
                          <a:spcPct val="115000"/>
                        </a:lnSpc>
                        <a:spcBef>
                          <a:spcPts val="0"/>
                        </a:spcBef>
                        <a:spcAft>
                          <a:spcPts val="0"/>
                        </a:spcAft>
                      </a:pPr>
                      <a:r>
                        <a:rPr lang="en-US" sz="1100" b="0" i="0" u="none" strike="noStrike">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85.5</a:t>
                      </a:r>
                      <a:endParaRPr lang="en-US" sz="1200" b="0" i="0" u="none" strike="noStrike">
                        <a:effectLst/>
                        <a:highlight>
                          <a:srgbClr val="EEEEFF"/>
                        </a:highlight>
                        <a:latin typeface="Arial" panose="020B0604020202020204" pitchFamily="34" charset="0"/>
                      </a:endParaRPr>
                    </a:p>
                  </a:txBody>
                  <a:tcPr marL="15016" marR="15016" marT="15016" marB="15016" anchor="ctr">
                    <a:lnL>
                      <a:noFill/>
                    </a:lnL>
                    <a:lnR>
                      <a:noFill/>
                    </a:lnR>
                    <a:lnT>
                      <a:noFill/>
                    </a:lnT>
                    <a:lnB>
                      <a:noFill/>
                    </a:lnB>
                    <a:solidFill>
                      <a:srgbClr val="EEEEFF"/>
                    </a:solidFill>
                  </a:tcPr>
                </a:tc>
                <a:tc gridSpan="3">
                  <a:txBody>
                    <a:bodyPr/>
                    <a:lstStyle/>
                    <a:p>
                      <a:pPr marL="0" marR="0" algn="ctr" fontAlgn="ctr">
                        <a:lnSpc>
                          <a:spcPct val="115000"/>
                        </a:lnSpc>
                        <a:spcBef>
                          <a:spcPts val="0"/>
                        </a:spcBef>
                        <a:spcAft>
                          <a:spcPts val="0"/>
                        </a:spcAft>
                      </a:pPr>
                      <a:r>
                        <a:rPr lang="en-US" sz="1100" b="0" i="0" u="none" strike="noStrike" dirty="0">
                          <a:solidFill>
                            <a:srgbClr val="000000"/>
                          </a:solidFill>
                          <a:effectLst/>
                          <a:highlight>
                            <a:srgbClr val="EEEEFF"/>
                          </a:highlight>
                          <a:latin typeface="Times New Roman" panose="02020603050405020304" pitchFamily="18" charset="0"/>
                          <a:ea typeface="Times New Roman" panose="02020603050405020304" pitchFamily="18" charset="0"/>
                          <a:cs typeface="Times New Roman" panose="02020603050405020304" pitchFamily="18" charset="0"/>
                        </a:rPr>
                        <a:t>85.5</a:t>
                      </a:r>
                      <a:endParaRPr lang="en-US" sz="1200" b="0" i="0" u="none" strike="noStrike" dirty="0">
                        <a:effectLst/>
                        <a:highlight>
                          <a:srgbClr val="EEEEFF"/>
                        </a:highlight>
                        <a:latin typeface="Arial" panose="020B0604020202020204" pitchFamily="34" charset="0"/>
                      </a:endParaRPr>
                    </a:p>
                  </a:txBody>
                  <a:tcPr marL="60064" marR="60064" marT="30032" marB="30032">
                    <a:lnL>
                      <a:noFill/>
                    </a:lnL>
                    <a:lnR>
                      <a:noFill/>
                    </a:lnR>
                    <a:lnT>
                      <a:noFill/>
                    </a:lnT>
                    <a:lnB>
                      <a:noFill/>
                    </a:lnB>
                    <a:solidFill>
                      <a:srgbClr val="EEEE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40650234"/>
                  </a:ext>
                </a:extLst>
              </a:tr>
            </a:tbl>
          </a:graphicData>
        </a:graphic>
      </p:graphicFrame>
      <p:sp>
        <p:nvSpPr>
          <p:cNvPr id="6" name="TextBox 5">
            <a:extLst>
              <a:ext uri="{FF2B5EF4-FFF2-40B4-BE49-F238E27FC236}">
                <a16:creationId xmlns:a16="http://schemas.microsoft.com/office/drawing/2014/main" id="{CD5ADDF3-A09C-B2A7-29C0-E63D71111959}"/>
              </a:ext>
            </a:extLst>
          </p:cNvPr>
          <p:cNvSpPr txBox="1"/>
          <p:nvPr/>
        </p:nvSpPr>
        <p:spPr>
          <a:xfrm>
            <a:off x="6420424" y="5781433"/>
            <a:ext cx="4064373" cy="924740"/>
          </a:xfrm>
          <a:prstGeom prst="rect">
            <a:avLst/>
          </a:prstGeom>
          <a:noFill/>
        </p:spPr>
        <p:txBody>
          <a:bodyPr wrap="square">
            <a:spAutoFit/>
          </a:bodyPr>
          <a:lstStyle/>
          <a:p>
            <a:pPr marL="0" marR="0" algn="ctr">
              <a:lnSpc>
                <a:spcPct val="115000"/>
              </a:lnSpc>
              <a:spcBef>
                <a:spcPts val="0"/>
              </a:spcBef>
              <a:spcAft>
                <a:spcPts val="800"/>
              </a:spcAft>
            </a:pPr>
            <a:r>
              <a:rPr lang="en-US" sz="12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1. Based on Atomic Weight Table (32 C = 12).</a:t>
            </a:r>
            <a:br>
              <a:rPr lang="en-US" sz="1200"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1200" kern="100" dirty="0">
                <a:effectLst/>
                <a:latin typeface="Times New Roman" panose="02020603050405020304" pitchFamily="18" charset="0"/>
                <a:ea typeface="Aptos" panose="020B0004020202020204" pitchFamily="34" charset="0"/>
                <a:cs typeface="Times New Roman" panose="02020603050405020304" pitchFamily="18" charset="0"/>
              </a:rPr>
              <a:t>2. Representative value, w/w %.</a:t>
            </a:r>
            <a:br>
              <a:rPr lang="en-US" sz="1200"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1200" kern="100" dirty="0">
                <a:effectLst/>
                <a:latin typeface="Times New Roman" panose="02020603050405020304" pitchFamily="18" charset="0"/>
                <a:ea typeface="Aptos" panose="020B0004020202020204" pitchFamily="34" charset="0"/>
                <a:cs typeface="Times New Roman" panose="02020603050405020304" pitchFamily="18" charset="0"/>
              </a:rPr>
              <a:t>3. Rounded to nearest 0.5ml.</a:t>
            </a:r>
            <a:br>
              <a:rPr lang="en-US" sz="1200"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1200" kern="100" dirty="0">
                <a:effectLst/>
                <a:latin typeface="Times New Roman" panose="02020603050405020304" pitchFamily="18" charset="0"/>
                <a:ea typeface="Aptos" panose="020B0004020202020204" pitchFamily="34" charset="0"/>
                <a:cs typeface="Times New Roman" panose="02020603050405020304" pitchFamily="18" charset="0"/>
              </a:rPr>
              <a:t>4. Equivalent to 28.0% w/w NH</a:t>
            </a:r>
            <a:r>
              <a:rPr lang="en-US" sz="1200" kern="100" baseline="-250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3</a:t>
            </a:r>
            <a:r>
              <a:rPr lang="en-US" sz="12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en-US" sz="12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460FFCD9-4717-65CF-E3E2-1778C1E189FA}"/>
              </a:ext>
            </a:extLst>
          </p:cNvPr>
          <p:cNvSpPr txBox="1"/>
          <p:nvPr/>
        </p:nvSpPr>
        <p:spPr>
          <a:xfrm>
            <a:off x="770964" y="5084375"/>
            <a:ext cx="4083422" cy="923330"/>
          </a:xfrm>
          <a:prstGeom prst="rect">
            <a:avLst/>
          </a:prstGeom>
          <a:noFill/>
        </p:spPr>
        <p:txBody>
          <a:bodyPr wrap="square">
            <a:spAutoFit/>
          </a:bodyPr>
          <a:lstStyle/>
          <a:p>
            <a:pPr algn="l"/>
            <a:r>
              <a:rPr lang="en-US" sz="1800" b="1" i="0" u="none" strike="noStrike" baseline="0" dirty="0">
                <a:latin typeface="TimesNewRomanPS-BoldMT"/>
              </a:rPr>
              <a:t>17.B. </a:t>
            </a:r>
            <a:r>
              <a:rPr lang="en-US" sz="1800" b="0" i="0" u="none" strike="noStrike" baseline="0" dirty="0">
                <a:latin typeface="TimesNewRomanPSMT"/>
              </a:rPr>
              <a:t>Refer to the Definitions section in the Chemistry and Biology chapter of the </a:t>
            </a:r>
            <a:r>
              <a:rPr lang="en-US" sz="1800" b="0" i="1" u="none" strike="noStrike" baseline="0" dirty="0">
                <a:latin typeface="TimesNewRomanPS-ItalicMT"/>
              </a:rPr>
              <a:t>FE Reference Handbook</a:t>
            </a:r>
            <a:r>
              <a:rPr lang="en-US" sz="1800" b="0" i="0" u="none" strike="noStrike" baseline="0" dirty="0">
                <a:latin typeface="TimesNewRomanPSMT"/>
              </a:rPr>
              <a:t>.</a:t>
            </a:r>
            <a:endParaRPr lang="en-US" dirty="0"/>
          </a:p>
        </p:txBody>
      </p:sp>
      <p:sp>
        <p:nvSpPr>
          <p:cNvPr id="8" name="TextBox 7">
            <a:extLst>
              <a:ext uri="{FF2B5EF4-FFF2-40B4-BE49-F238E27FC236}">
                <a16:creationId xmlns:a16="http://schemas.microsoft.com/office/drawing/2014/main" id="{D32C0712-C038-6613-3316-56731EA60758}"/>
              </a:ext>
            </a:extLst>
          </p:cNvPr>
          <p:cNvSpPr txBox="1"/>
          <p:nvPr/>
        </p:nvSpPr>
        <p:spPr>
          <a:xfrm>
            <a:off x="606050" y="6059137"/>
            <a:ext cx="3532093" cy="369332"/>
          </a:xfrm>
          <a:prstGeom prst="rect">
            <a:avLst/>
          </a:prstGeom>
          <a:noFill/>
        </p:spPr>
        <p:txBody>
          <a:bodyPr wrap="square">
            <a:spAutoFit/>
          </a:bodyPr>
          <a:lstStyle/>
          <a:p>
            <a:r>
              <a:rPr lang="en-US" sz="1800" b="1" i="0" u="none" strike="noStrike" baseline="0" dirty="0">
                <a:latin typeface="TimesNewRomanPS-BoldMT"/>
              </a:rPr>
              <a:t>THE CORRECT ANSWER IS: A</a:t>
            </a:r>
            <a:endParaRPr lang="en-US" dirty="0"/>
          </a:p>
        </p:txBody>
      </p:sp>
      <p:sp>
        <p:nvSpPr>
          <p:cNvPr id="10" name="TextBox 9">
            <a:extLst>
              <a:ext uri="{FF2B5EF4-FFF2-40B4-BE49-F238E27FC236}">
                <a16:creationId xmlns:a16="http://schemas.microsoft.com/office/drawing/2014/main" id="{F4FBFE60-30FF-459B-4A7D-AFB19E721F30}"/>
              </a:ext>
            </a:extLst>
          </p:cNvPr>
          <p:cNvSpPr txBox="1"/>
          <p:nvPr/>
        </p:nvSpPr>
        <p:spPr>
          <a:xfrm>
            <a:off x="770964" y="808636"/>
            <a:ext cx="4083422" cy="2400657"/>
          </a:xfrm>
          <a:prstGeom prst="rect">
            <a:avLst/>
          </a:prstGeom>
          <a:noFill/>
        </p:spPr>
        <p:txBody>
          <a:bodyPr wrap="square">
            <a:spAutoFit/>
          </a:bodyPr>
          <a:lstStyle/>
          <a:p>
            <a:pPr algn="l"/>
            <a:r>
              <a:rPr lang="en-US" sz="1800" b="1" i="0" u="none" strike="noStrike" baseline="0" dirty="0">
                <a:latin typeface="TimesNewRomanPS-BoldMT"/>
              </a:rPr>
              <a:t>17.A. </a:t>
            </a:r>
            <a:r>
              <a:rPr lang="en-US" sz="1800" b="0" i="0" u="none" strike="noStrike" baseline="0" dirty="0">
                <a:latin typeface="TimesNewRomanPSMT"/>
              </a:rPr>
              <a:t>The mass (g) of NaOH</a:t>
            </a:r>
            <a:r>
              <a:rPr lang="en-US" sz="1050" b="0" i="0" u="none" strike="noStrike" baseline="0" dirty="0">
                <a:latin typeface="TimesNewRomanPSMT"/>
              </a:rPr>
              <a:t> </a:t>
            </a:r>
            <a:r>
              <a:rPr lang="en-US" sz="1800" b="0" i="0" u="none" strike="noStrike" baseline="0" dirty="0">
                <a:latin typeface="TimesNewRomanPSMT"/>
              </a:rPr>
              <a:t>required to produce 1,000 mL of 0.25N NaOH</a:t>
            </a:r>
            <a:r>
              <a:rPr lang="en-US" sz="1050" b="0" i="0" u="none" strike="noStrike" baseline="0" dirty="0">
                <a:latin typeface="TimesNewRomanPSMT"/>
              </a:rPr>
              <a:t> </a:t>
            </a:r>
            <a:r>
              <a:rPr lang="en-US" sz="1800" b="0" i="0" u="none" strike="noStrike" baseline="0" dirty="0">
                <a:latin typeface="TimesNewRomanPSMT"/>
              </a:rPr>
              <a:t>is most nearly:</a:t>
            </a:r>
          </a:p>
          <a:p>
            <a:pPr algn="l"/>
            <a:r>
              <a:rPr lang="en-US" sz="2400" b="0" i="0" u="none" strike="noStrike" baseline="0" dirty="0">
                <a:latin typeface="CourierNewPSMT"/>
              </a:rPr>
              <a:t>o </a:t>
            </a:r>
            <a:r>
              <a:rPr lang="en-US" sz="1800" b="0" i="0" u="none" strike="noStrike" baseline="0" dirty="0">
                <a:latin typeface="TimesNewRomanPSMT"/>
              </a:rPr>
              <a:t>A. 10.0</a:t>
            </a:r>
          </a:p>
          <a:p>
            <a:pPr algn="l"/>
            <a:r>
              <a:rPr lang="en-US" sz="2400" b="0" i="0" u="none" strike="noStrike" baseline="0" dirty="0">
                <a:latin typeface="CourierNewPSMT"/>
              </a:rPr>
              <a:t>o </a:t>
            </a:r>
            <a:r>
              <a:rPr lang="en-US" sz="1800" b="0" i="0" u="none" strike="noStrike" baseline="0" dirty="0">
                <a:latin typeface="TimesNewRomanPSMT"/>
              </a:rPr>
              <a:t>B. 20.0</a:t>
            </a:r>
          </a:p>
          <a:p>
            <a:pPr algn="l"/>
            <a:r>
              <a:rPr lang="en-US" sz="2400" b="0" i="0" u="none" strike="noStrike" baseline="0" dirty="0">
                <a:latin typeface="CourierNewPSMT"/>
              </a:rPr>
              <a:t>o </a:t>
            </a:r>
            <a:r>
              <a:rPr lang="en-US" sz="1800" b="0" i="0" u="none" strike="noStrike" baseline="0" dirty="0">
                <a:latin typeface="TimesNewRomanPSMT"/>
              </a:rPr>
              <a:t>C. 40.0</a:t>
            </a:r>
          </a:p>
          <a:p>
            <a:pPr algn="l"/>
            <a:r>
              <a:rPr lang="en-US" sz="2400" b="0" i="0" u="none" strike="noStrike" baseline="0" dirty="0">
                <a:latin typeface="CourierNewPSMT"/>
              </a:rPr>
              <a:t>o </a:t>
            </a:r>
            <a:r>
              <a:rPr lang="en-US" sz="1800" b="0" i="0" u="none" strike="noStrike" baseline="0" dirty="0">
                <a:latin typeface="TimesNewRomanPSMT"/>
              </a:rPr>
              <a:t>D. 80.0</a:t>
            </a:r>
            <a:endParaRPr lang="en-US" dirty="0"/>
          </a:p>
        </p:txBody>
      </p:sp>
      <p:sp>
        <p:nvSpPr>
          <p:cNvPr id="11" name="Title 3">
            <a:extLst>
              <a:ext uri="{FF2B5EF4-FFF2-40B4-BE49-F238E27FC236}">
                <a16:creationId xmlns:a16="http://schemas.microsoft.com/office/drawing/2014/main" id="{21BC674A-E026-55CC-2B6B-ED302801A8BE}"/>
              </a:ext>
            </a:extLst>
          </p:cNvPr>
          <p:cNvSpPr>
            <a:spLocks noGrp="1"/>
          </p:cNvSpPr>
          <p:nvPr/>
        </p:nvSpPr>
        <p:spPr>
          <a:xfrm>
            <a:off x="8525435" y="8965"/>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pic>
        <p:nvPicPr>
          <p:cNvPr id="14" name="Picture 13">
            <a:extLst>
              <a:ext uri="{FF2B5EF4-FFF2-40B4-BE49-F238E27FC236}">
                <a16:creationId xmlns:a16="http://schemas.microsoft.com/office/drawing/2014/main" id="{394B1AF0-E678-9FF4-B784-6B7545A3A9C3}"/>
              </a:ext>
            </a:extLst>
          </p:cNvPr>
          <p:cNvPicPr>
            <a:picLocks noChangeAspect="1"/>
          </p:cNvPicPr>
          <p:nvPr/>
        </p:nvPicPr>
        <p:blipFill>
          <a:blip r:embed="rId3"/>
          <a:stretch>
            <a:fillRect/>
          </a:stretch>
        </p:blipFill>
        <p:spPr>
          <a:xfrm>
            <a:off x="2014464" y="1494733"/>
            <a:ext cx="3310571" cy="3480553"/>
          </a:xfrm>
          <a:prstGeom prst="rect">
            <a:avLst/>
          </a:prstGeom>
        </p:spPr>
      </p:pic>
      <p:sp>
        <p:nvSpPr>
          <p:cNvPr id="15" name="Rectangle: Rounded Corners 14">
            <a:extLst>
              <a:ext uri="{FF2B5EF4-FFF2-40B4-BE49-F238E27FC236}">
                <a16:creationId xmlns:a16="http://schemas.microsoft.com/office/drawing/2014/main" id="{C9648470-1CBF-762E-2B95-755E93101B96}"/>
              </a:ext>
            </a:extLst>
          </p:cNvPr>
          <p:cNvSpPr/>
          <p:nvPr/>
        </p:nvSpPr>
        <p:spPr>
          <a:xfrm>
            <a:off x="906714" y="1747969"/>
            <a:ext cx="1029662" cy="269088"/>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4842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8CCB785-9CC5-94F1-3947-011C870357F4}"/>
              </a:ext>
            </a:extLst>
          </p:cNvPr>
          <p:cNvSpPr txBox="1"/>
          <p:nvPr/>
        </p:nvSpPr>
        <p:spPr>
          <a:xfrm>
            <a:off x="851646" y="3199501"/>
            <a:ext cx="11338560" cy="646331"/>
          </a:xfrm>
          <a:prstGeom prst="rect">
            <a:avLst/>
          </a:prstGeom>
          <a:noFill/>
        </p:spPr>
        <p:txBody>
          <a:bodyPr wrap="square">
            <a:spAutoFit/>
          </a:bodyPr>
          <a:lstStyle/>
          <a:p>
            <a:pPr algn="l"/>
            <a:r>
              <a:rPr lang="en-US" sz="1800" b="1" i="0" u="none" strike="noStrike" baseline="0" dirty="0">
                <a:latin typeface="TimesNewRomanPS-BoldMT"/>
              </a:rPr>
              <a:t>16. </a:t>
            </a:r>
            <a:r>
              <a:rPr lang="en-US" sz="1800" b="0" i="0" u="none" strike="noStrike" baseline="0" dirty="0">
                <a:latin typeface="TimesNewRomanPSMT"/>
              </a:rPr>
              <a:t>Refer to the Acids, Bases, and pH (aqueous solutions) section in the Chemistry chapter of the </a:t>
            </a:r>
            <a:r>
              <a:rPr lang="en-US" sz="1800" b="0" i="1" u="none" strike="noStrike" baseline="0" dirty="0">
                <a:latin typeface="TimesNewRomanPS-ItalicMT"/>
              </a:rPr>
              <a:t>FE Reference Handbook</a:t>
            </a:r>
            <a:r>
              <a:rPr lang="en-US" sz="1800" b="0" i="0" u="none" strike="noStrike" baseline="0" dirty="0">
                <a:latin typeface="TimesNewRomanPSMT"/>
              </a:rPr>
              <a:t>.</a:t>
            </a:r>
            <a:endParaRPr lang="en-US" dirty="0"/>
          </a:p>
        </p:txBody>
      </p:sp>
      <p:sp>
        <p:nvSpPr>
          <p:cNvPr id="7" name="TextBox 6">
            <a:extLst>
              <a:ext uri="{FF2B5EF4-FFF2-40B4-BE49-F238E27FC236}">
                <a16:creationId xmlns:a16="http://schemas.microsoft.com/office/drawing/2014/main" id="{02C4B974-CE5F-FF45-CDD2-9AD5F99B8755}"/>
              </a:ext>
            </a:extLst>
          </p:cNvPr>
          <p:cNvSpPr txBox="1"/>
          <p:nvPr/>
        </p:nvSpPr>
        <p:spPr>
          <a:xfrm>
            <a:off x="3048000" y="6480596"/>
            <a:ext cx="6096000" cy="369332"/>
          </a:xfrm>
          <a:prstGeom prst="rect">
            <a:avLst/>
          </a:prstGeom>
          <a:noFill/>
        </p:spPr>
        <p:txBody>
          <a:bodyPr wrap="square">
            <a:spAutoFit/>
          </a:bodyPr>
          <a:lstStyle/>
          <a:p>
            <a:r>
              <a:rPr lang="en-US" sz="1800" b="1" i="0" u="none" strike="noStrike" baseline="0" dirty="0">
                <a:latin typeface="TimesNewRomanPS-BoldMT"/>
              </a:rPr>
              <a:t>THE CORRECT ANSWER IS: C</a:t>
            </a:r>
            <a:endParaRPr lang="en-US" dirty="0"/>
          </a:p>
        </p:txBody>
      </p:sp>
      <p:pic>
        <p:nvPicPr>
          <p:cNvPr id="9" name="Picture 8">
            <a:extLst>
              <a:ext uri="{FF2B5EF4-FFF2-40B4-BE49-F238E27FC236}">
                <a16:creationId xmlns:a16="http://schemas.microsoft.com/office/drawing/2014/main" id="{0F6402FF-EFAC-6108-50CB-8F59BCB8A60A}"/>
              </a:ext>
            </a:extLst>
          </p:cNvPr>
          <p:cNvPicPr>
            <a:picLocks noChangeAspect="1"/>
          </p:cNvPicPr>
          <p:nvPr/>
        </p:nvPicPr>
        <p:blipFill>
          <a:blip r:embed="rId2"/>
          <a:stretch>
            <a:fillRect/>
          </a:stretch>
        </p:blipFill>
        <p:spPr>
          <a:xfrm>
            <a:off x="4676577" y="4184695"/>
            <a:ext cx="2838846" cy="2038635"/>
          </a:xfrm>
          <a:prstGeom prst="rect">
            <a:avLst/>
          </a:prstGeom>
        </p:spPr>
      </p:pic>
      <p:sp>
        <p:nvSpPr>
          <p:cNvPr id="11" name="TextBox 10">
            <a:extLst>
              <a:ext uri="{FF2B5EF4-FFF2-40B4-BE49-F238E27FC236}">
                <a16:creationId xmlns:a16="http://schemas.microsoft.com/office/drawing/2014/main" id="{92B44295-E03D-177F-7F8E-1166B2F1B045}"/>
              </a:ext>
            </a:extLst>
          </p:cNvPr>
          <p:cNvSpPr txBox="1"/>
          <p:nvPr/>
        </p:nvSpPr>
        <p:spPr>
          <a:xfrm>
            <a:off x="851646" y="3846320"/>
            <a:ext cx="11338560"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a:t>
            </a:r>
            <a:r>
              <a:rPr lang="en-US" sz="1800" b="0" i="1" u="none" strike="noStrike" baseline="0" dirty="0">
                <a:solidFill>
                  <a:srgbClr val="000000"/>
                </a:solidFill>
                <a:latin typeface="Times New Roman" panose="02020603050405020304" pitchFamily="18" charset="0"/>
              </a:rPr>
              <a:t>H</a:t>
            </a:r>
            <a:r>
              <a:rPr lang="en-US" sz="800" b="0" i="0" u="none" strike="noStrike" baseline="0" dirty="0">
                <a:solidFill>
                  <a:srgbClr val="000000"/>
                </a:solidFill>
                <a:latin typeface="Times New Roman" panose="02020603050405020304" pitchFamily="18" charset="0"/>
              </a:rPr>
              <a:t>+</a:t>
            </a:r>
            <a:r>
              <a:rPr lang="en-US" sz="1800" b="0" i="0" u="none" strike="noStrike" baseline="0" dirty="0">
                <a:solidFill>
                  <a:srgbClr val="000000"/>
                </a:solidFill>
                <a:latin typeface="Times New Roman" panose="02020603050405020304" pitchFamily="18" charset="0"/>
              </a:rPr>
              <a:t>] = molar concentration of hydrogen ion, in gram moles per liter. Acids have pH &lt; 7. Bases have pH &gt; 7. </a:t>
            </a:r>
            <a:endParaRPr lang="en-US" dirty="0"/>
          </a:p>
        </p:txBody>
      </p:sp>
      <p:sp>
        <p:nvSpPr>
          <p:cNvPr id="12" name="TextBox 11">
            <a:extLst>
              <a:ext uri="{FF2B5EF4-FFF2-40B4-BE49-F238E27FC236}">
                <a16:creationId xmlns:a16="http://schemas.microsoft.com/office/drawing/2014/main" id="{47612E3F-2DC1-3C2A-407D-B96B8836BCBD}"/>
              </a:ext>
            </a:extLst>
          </p:cNvPr>
          <p:cNvSpPr txBox="1"/>
          <p:nvPr/>
        </p:nvSpPr>
        <p:spPr>
          <a:xfrm>
            <a:off x="853440" y="1375190"/>
            <a:ext cx="11338560" cy="1846659"/>
          </a:xfrm>
          <a:prstGeom prst="rect">
            <a:avLst/>
          </a:prstGeom>
          <a:noFill/>
        </p:spPr>
        <p:txBody>
          <a:bodyPr wrap="square">
            <a:spAutoFit/>
          </a:bodyPr>
          <a:lstStyle/>
          <a:p>
            <a:pPr algn="l"/>
            <a:r>
              <a:rPr lang="en-US" sz="1800" b="1" i="0" u="none" strike="noStrike" baseline="0" dirty="0">
                <a:latin typeface="TimesNewRomanPS-BoldMT"/>
              </a:rPr>
              <a:t>16. </a:t>
            </a:r>
            <a:r>
              <a:rPr lang="en-US" sz="1800" b="0" i="0" u="none" strike="noStrike" baseline="0" dirty="0">
                <a:latin typeface="TimesNewRomanPSMT"/>
              </a:rPr>
              <a:t>What is the pH of water?</a:t>
            </a:r>
          </a:p>
          <a:p>
            <a:pPr algn="l"/>
            <a:r>
              <a:rPr lang="en-US" sz="2400" b="0" i="0" u="none" strike="noStrike" baseline="0" dirty="0">
                <a:latin typeface="CourierNewPSMT"/>
              </a:rPr>
              <a:t>o </a:t>
            </a:r>
            <a:r>
              <a:rPr lang="en-US" sz="1800" b="0" i="0" u="none" strike="noStrike" baseline="0" dirty="0">
                <a:latin typeface="TimesNewRomanPSMT"/>
              </a:rPr>
              <a:t>A. -7</a:t>
            </a:r>
          </a:p>
          <a:p>
            <a:pPr algn="l"/>
            <a:r>
              <a:rPr lang="en-US" sz="2400" b="0" i="0" u="none" strike="noStrike" baseline="0" dirty="0">
                <a:latin typeface="CourierNewPSMT"/>
              </a:rPr>
              <a:t>o </a:t>
            </a:r>
            <a:r>
              <a:rPr lang="en-US" sz="1800" b="0" i="0" u="none" strike="noStrike" baseline="0" dirty="0">
                <a:latin typeface="TimesNewRomanPSMT"/>
              </a:rPr>
              <a:t>B. 0</a:t>
            </a:r>
          </a:p>
          <a:p>
            <a:pPr algn="l"/>
            <a:r>
              <a:rPr lang="en-US" sz="2400" b="0" i="0" u="none" strike="noStrike" baseline="0" dirty="0">
                <a:latin typeface="CourierNewPSMT"/>
              </a:rPr>
              <a:t>o </a:t>
            </a:r>
            <a:r>
              <a:rPr lang="en-US" sz="1800" b="0" i="0" u="none" strike="noStrike" baseline="0" dirty="0">
                <a:latin typeface="TimesNewRomanPSMT"/>
              </a:rPr>
              <a:t>C. 7</a:t>
            </a:r>
          </a:p>
          <a:p>
            <a:pPr algn="l"/>
            <a:r>
              <a:rPr lang="en-US" sz="2400" b="0" i="0" u="none" strike="noStrike" baseline="0" dirty="0">
                <a:latin typeface="CourierNewPSMT"/>
              </a:rPr>
              <a:t>o </a:t>
            </a:r>
            <a:r>
              <a:rPr lang="en-US" sz="1800" b="0" i="0" u="none" strike="noStrike" baseline="0" dirty="0">
                <a:latin typeface="TimesNewRomanPSMT"/>
              </a:rPr>
              <a:t>D. 14</a:t>
            </a:r>
            <a:endParaRPr lang="en-US" dirty="0"/>
          </a:p>
        </p:txBody>
      </p:sp>
      <p:sp>
        <p:nvSpPr>
          <p:cNvPr id="2" name="Title 3">
            <a:extLst>
              <a:ext uri="{FF2B5EF4-FFF2-40B4-BE49-F238E27FC236}">
                <a16:creationId xmlns:a16="http://schemas.microsoft.com/office/drawing/2014/main" id="{5C20BF02-FB77-E4E5-80BF-717021816609}"/>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Tree>
    <p:extLst>
      <p:ext uri="{BB962C8B-B14F-4D97-AF65-F5344CB8AC3E}">
        <p14:creationId xmlns:p14="http://schemas.microsoft.com/office/powerpoint/2010/main" val="4238635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AA0DDA6-A796-0375-E743-637210A42837}"/>
              </a:ext>
            </a:extLst>
          </p:cNvPr>
          <p:cNvSpPr txBox="1"/>
          <p:nvPr/>
        </p:nvSpPr>
        <p:spPr>
          <a:xfrm>
            <a:off x="555812" y="515942"/>
            <a:ext cx="10345270" cy="646331"/>
          </a:xfrm>
          <a:prstGeom prst="rect">
            <a:avLst/>
          </a:prstGeom>
          <a:noFill/>
        </p:spPr>
        <p:txBody>
          <a:bodyPr wrap="square">
            <a:spAutoFit/>
          </a:bodyPr>
          <a:lstStyle/>
          <a:p>
            <a:pPr algn="l"/>
            <a:r>
              <a:rPr lang="en-US" sz="1800" b="1" i="0" u="none" strike="noStrike" baseline="0" dirty="0">
                <a:latin typeface="TimesNewRomanPS-BoldMT"/>
              </a:rPr>
              <a:t>19. </a:t>
            </a:r>
            <a:r>
              <a:rPr lang="en-US" sz="1800" b="0" i="0" u="none" strike="noStrike" baseline="0" dirty="0">
                <a:latin typeface="TimesNewRomanPSMT"/>
              </a:rPr>
              <a:t>Five columns—C1, C2, C3, C4, and C5—are labeled below in the Periodic Table of Elements.</a:t>
            </a:r>
          </a:p>
          <a:p>
            <a:pPr algn="l"/>
            <a:r>
              <a:rPr lang="en-US" sz="1800" b="0" i="0" u="none" strike="noStrike" baseline="0" dirty="0">
                <a:latin typeface="TimesNewRomanPSMT"/>
              </a:rPr>
              <a:t>Select the columns that contain an element that could have either a +3 or –3 charge?</a:t>
            </a:r>
            <a:endParaRPr lang="en-US" dirty="0"/>
          </a:p>
        </p:txBody>
      </p:sp>
      <p:pic>
        <p:nvPicPr>
          <p:cNvPr id="7" name="Picture 6">
            <a:extLst>
              <a:ext uri="{FF2B5EF4-FFF2-40B4-BE49-F238E27FC236}">
                <a16:creationId xmlns:a16="http://schemas.microsoft.com/office/drawing/2014/main" id="{68F1A478-3E77-38FE-2564-F163585D3DC2}"/>
              </a:ext>
            </a:extLst>
          </p:cNvPr>
          <p:cNvPicPr>
            <a:picLocks noChangeAspect="1"/>
          </p:cNvPicPr>
          <p:nvPr/>
        </p:nvPicPr>
        <p:blipFill>
          <a:blip r:embed="rId2"/>
          <a:stretch>
            <a:fillRect/>
          </a:stretch>
        </p:blipFill>
        <p:spPr>
          <a:xfrm>
            <a:off x="3122348" y="2070847"/>
            <a:ext cx="6650412" cy="4572000"/>
          </a:xfrm>
          <a:prstGeom prst="rect">
            <a:avLst/>
          </a:prstGeom>
        </p:spPr>
      </p:pic>
      <p:sp>
        <p:nvSpPr>
          <p:cNvPr id="9" name="TextBox 8">
            <a:extLst>
              <a:ext uri="{FF2B5EF4-FFF2-40B4-BE49-F238E27FC236}">
                <a16:creationId xmlns:a16="http://schemas.microsoft.com/office/drawing/2014/main" id="{141C304A-CB50-A1F3-950F-4C471B0CF6E7}"/>
              </a:ext>
            </a:extLst>
          </p:cNvPr>
          <p:cNvSpPr txBox="1"/>
          <p:nvPr/>
        </p:nvSpPr>
        <p:spPr>
          <a:xfrm>
            <a:off x="251012" y="1254626"/>
            <a:ext cx="11925961" cy="646331"/>
          </a:xfrm>
          <a:prstGeom prst="rect">
            <a:avLst/>
          </a:prstGeom>
          <a:noFill/>
        </p:spPr>
        <p:txBody>
          <a:bodyPr wrap="square">
            <a:spAutoFit/>
          </a:bodyPr>
          <a:lstStyle/>
          <a:p>
            <a:pPr algn="l"/>
            <a:r>
              <a:rPr lang="en-US" sz="1800" b="1" i="0" u="none" strike="noStrike" baseline="0" dirty="0">
                <a:latin typeface="TimesNewRomanPS-BoldMT"/>
              </a:rPr>
              <a:t>19. </a:t>
            </a:r>
            <a:r>
              <a:rPr lang="en-US" sz="1800" i="0" u="none" strike="noStrike" baseline="0" dirty="0">
                <a:latin typeface="TimesNewRomanPS-BoldMT"/>
              </a:rPr>
              <a:t>Refer to the Periodic Table of Elements in the Chemistry and Biology chapter of the FE Reference Handbook &amp; the FE Chemical Practice Exam. </a:t>
            </a:r>
            <a:r>
              <a:rPr lang="en-US" sz="1800" b="0" i="0" u="none" strike="noStrike" baseline="0" dirty="0">
                <a:latin typeface="TimesNewRomanPSMT"/>
              </a:rPr>
              <a:t>Elements in C3 (iron group) and C4 (boron group) contain elements that could have +3 or –3 charge.</a:t>
            </a:r>
          </a:p>
        </p:txBody>
      </p:sp>
      <p:sp>
        <p:nvSpPr>
          <p:cNvPr id="11" name="TextBox 10">
            <a:extLst>
              <a:ext uri="{FF2B5EF4-FFF2-40B4-BE49-F238E27FC236}">
                <a16:creationId xmlns:a16="http://schemas.microsoft.com/office/drawing/2014/main" id="{ED731D9E-6797-441F-3945-B67C4B987289}"/>
              </a:ext>
            </a:extLst>
          </p:cNvPr>
          <p:cNvSpPr txBox="1"/>
          <p:nvPr/>
        </p:nvSpPr>
        <p:spPr>
          <a:xfrm>
            <a:off x="4267201" y="1989279"/>
            <a:ext cx="6096000" cy="369332"/>
          </a:xfrm>
          <a:prstGeom prst="rect">
            <a:avLst/>
          </a:prstGeom>
          <a:noFill/>
        </p:spPr>
        <p:txBody>
          <a:bodyPr wrap="square">
            <a:spAutoFit/>
          </a:bodyPr>
          <a:lstStyle/>
          <a:p>
            <a:pPr algn="l"/>
            <a:r>
              <a:rPr lang="en-US" sz="1800" b="1" i="0" u="none" strike="noStrike" baseline="0" dirty="0">
                <a:latin typeface="TimesNewRomanPS-BoldMT"/>
              </a:rPr>
              <a:t>THE CORRECT ANSWERS ARE: C3, C4</a:t>
            </a:r>
            <a:endParaRPr lang="en-US" dirty="0"/>
          </a:p>
        </p:txBody>
      </p:sp>
      <p:sp>
        <p:nvSpPr>
          <p:cNvPr id="12" name="Rectangle: Rounded Corners 11">
            <a:extLst>
              <a:ext uri="{FF2B5EF4-FFF2-40B4-BE49-F238E27FC236}">
                <a16:creationId xmlns:a16="http://schemas.microsoft.com/office/drawing/2014/main" id="{733C6678-7A41-4350-A54A-EEA63E9F4772}"/>
              </a:ext>
            </a:extLst>
          </p:cNvPr>
          <p:cNvSpPr/>
          <p:nvPr/>
        </p:nvSpPr>
        <p:spPr>
          <a:xfrm>
            <a:off x="5711797" y="3429000"/>
            <a:ext cx="384203" cy="2129265"/>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ECA4986E-1BDB-CAA8-3F3E-C57D2DCC21A1}"/>
              </a:ext>
            </a:extLst>
          </p:cNvPr>
          <p:cNvSpPr/>
          <p:nvPr/>
        </p:nvSpPr>
        <p:spPr>
          <a:xfrm>
            <a:off x="7540597" y="2339785"/>
            <a:ext cx="384203" cy="3200400"/>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3">
            <a:extLst>
              <a:ext uri="{FF2B5EF4-FFF2-40B4-BE49-F238E27FC236}">
                <a16:creationId xmlns:a16="http://schemas.microsoft.com/office/drawing/2014/main" id="{0CE69BAB-A91B-FE74-BE07-6AF5AA042242}"/>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spTree>
    <p:extLst>
      <p:ext uri="{BB962C8B-B14F-4D97-AF65-F5344CB8AC3E}">
        <p14:creationId xmlns:p14="http://schemas.microsoft.com/office/powerpoint/2010/main" val="1358805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CF59CF-E7F9-054B-C5DA-57B9B666A501}"/>
              </a:ext>
            </a:extLst>
          </p:cNvPr>
          <p:cNvSpPr txBox="1"/>
          <p:nvPr/>
        </p:nvSpPr>
        <p:spPr>
          <a:xfrm>
            <a:off x="1079500" y="1010335"/>
            <a:ext cx="10925472" cy="923330"/>
          </a:xfrm>
          <a:prstGeom prst="rect">
            <a:avLst/>
          </a:prstGeom>
          <a:noFill/>
        </p:spPr>
        <p:txBody>
          <a:bodyPr wrap="square">
            <a:spAutoFit/>
          </a:bodyPr>
          <a:lstStyle/>
          <a:p>
            <a:r>
              <a:rPr lang="en-US" sz="1800" b="1" i="0" u="none" strike="noStrike" baseline="0" dirty="0">
                <a:solidFill>
                  <a:srgbClr val="000000"/>
                </a:solidFill>
                <a:latin typeface="Times New Roman" panose="02020603050405020304" pitchFamily="18" charset="0"/>
              </a:rPr>
              <a:t>20.</a:t>
            </a:r>
            <a:r>
              <a:rPr lang="en-US" sz="1800" b="0" i="0" u="none" strike="noStrike" baseline="0" dirty="0">
                <a:solidFill>
                  <a:srgbClr val="000000"/>
                </a:solidFill>
                <a:latin typeface="Times New Roman" panose="02020603050405020304" pitchFamily="18" charset="0"/>
              </a:rPr>
              <a:t> Nitrogen gas, N</a:t>
            </a:r>
            <a:r>
              <a:rPr lang="en-US" sz="1800" b="0" i="0" u="none" strike="noStrike" baseline="-2500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is used to “pad” enclosed storage tanks to mitigate the risk of explosions by displacing the Oxygen gas, O</a:t>
            </a:r>
            <a:r>
              <a:rPr lang="en-US" sz="1800" b="0" i="0" u="none" strike="noStrike" baseline="-2500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that could facilitate the combustion. Nitrogen “padding” works because the Atomic Weight of Nitrogen is </a:t>
            </a:r>
            <a:r>
              <a:rPr lang="en-US" sz="1800" b="0" i="0" u="sng" strike="noStrike" baseline="0" dirty="0">
                <a:solidFill>
                  <a:srgbClr val="000000"/>
                </a:solidFill>
                <a:latin typeface="Times New Roman" panose="02020603050405020304" pitchFamily="18" charset="0"/>
              </a:rPr>
              <a:t>lighter/heavier</a:t>
            </a:r>
            <a:r>
              <a:rPr lang="en-US" sz="1800" b="0" i="0" strike="noStrike" baseline="0" dirty="0">
                <a:solidFill>
                  <a:srgbClr val="000000"/>
                </a:solidFill>
                <a:latin typeface="Times New Roman" panose="02020603050405020304" pitchFamily="18" charset="0"/>
              </a:rPr>
              <a:t> than Oxygen.</a:t>
            </a:r>
          </a:p>
        </p:txBody>
      </p:sp>
      <p:pic>
        <p:nvPicPr>
          <p:cNvPr id="6" name="Picture 5">
            <a:extLst>
              <a:ext uri="{FF2B5EF4-FFF2-40B4-BE49-F238E27FC236}">
                <a16:creationId xmlns:a16="http://schemas.microsoft.com/office/drawing/2014/main" id="{61C62700-7C27-B40E-4C34-6BE36758C205}"/>
              </a:ext>
            </a:extLst>
          </p:cNvPr>
          <p:cNvPicPr>
            <a:picLocks noChangeAspect="1"/>
          </p:cNvPicPr>
          <p:nvPr/>
        </p:nvPicPr>
        <p:blipFill>
          <a:blip r:embed="rId2"/>
          <a:stretch>
            <a:fillRect/>
          </a:stretch>
        </p:blipFill>
        <p:spPr>
          <a:xfrm>
            <a:off x="5354560" y="2124635"/>
            <a:ext cx="6650412" cy="4572000"/>
          </a:xfrm>
          <a:prstGeom prst="rect">
            <a:avLst/>
          </a:prstGeom>
        </p:spPr>
      </p:pic>
      <p:pic>
        <p:nvPicPr>
          <p:cNvPr id="8" name="Picture 7">
            <a:extLst>
              <a:ext uri="{FF2B5EF4-FFF2-40B4-BE49-F238E27FC236}">
                <a16:creationId xmlns:a16="http://schemas.microsoft.com/office/drawing/2014/main" id="{9803FF19-4861-269C-A044-8917249EA0C1}"/>
              </a:ext>
            </a:extLst>
          </p:cNvPr>
          <p:cNvPicPr>
            <a:picLocks noChangeAspect="1"/>
          </p:cNvPicPr>
          <p:nvPr/>
        </p:nvPicPr>
        <p:blipFill>
          <a:blip r:embed="rId3"/>
          <a:stretch>
            <a:fillRect/>
          </a:stretch>
        </p:blipFill>
        <p:spPr>
          <a:xfrm>
            <a:off x="8313420" y="2521984"/>
            <a:ext cx="967281" cy="762235"/>
          </a:xfrm>
          <a:prstGeom prst="rect">
            <a:avLst/>
          </a:prstGeom>
        </p:spPr>
      </p:pic>
      <p:sp>
        <p:nvSpPr>
          <p:cNvPr id="10" name="TextBox 9">
            <a:extLst>
              <a:ext uri="{FF2B5EF4-FFF2-40B4-BE49-F238E27FC236}">
                <a16:creationId xmlns:a16="http://schemas.microsoft.com/office/drawing/2014/main" id="{3CD20EA9-5DD6-7160-6D1E-0FA36910A6F2}"/>
              </a:ext>
            </a:extLst>
          </p:cNvPr>
          <p:cNvSpPr txBox="1"/>
          <p:nvPr/>
        </p:nvSpPr>
        <p:spPr>
          <a:xfrm>
            <a:off x="1079500" y="4416018"/>
            <a:ext cx="4164853" cy="1477328"/>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Looking at the “3-lined” box in the center of the Periodic Table, The </a:t>
            </a:r>
            <a:r>
              <a:rPr lang="en-US" sz="1800" b="0" i="1" u="none" strike="noStrike" baseline="0" dirty="0">
                <a:solidFill>
                  <a:srgbClr val="000000"/>
                </a:solidFill>
                <a:latin typeface="Times New Roman" panose="02020603050405020304" pitchFamily="18" charset="0"/>
              </a:rPr>
              <a:t>atomic number </a:t>
            </a:r>
            <a:r>
              <a:rPr lang="en-US" sz="1800" b="0" i="0" u="none" strike="noStrike" baseline="0" dirty="0">
                <a:solidFill>
                  <a:srgbClr val="000000"/>
                </a:solidFill>
                <a:latin typeface="Times New Roman" panose="02020603050405020304" pitchFamily="18" charset="0"/>
              </a:rPr>
              <a:t>is the number of protons in the atomic nucleus; and the </a:t>
            </a:r>
            <a:r>
              <a:rPr lang="en-US" sz="1800" b="0" i="1" u="none" strike="noStrike" baseline="0" dirty="0">
                <a:solidFill>
                  <a:srgbClr val="000000"/>
                </a:solidFill>
                <a:latin typeface="Times New Roman" panose="02020603050405020304" pitchFamily="18" charset="0"/>
              </a:rPr>
              <a:t>atomic weight </a:t>
            </a:r>
            <a:r>
              <a:rPr lang="en-US" sz="1800" b="0" i="0" u="none" strike="noStrike" baseline="0" dirty="0">
                <a:solidFill>
                  <a:srgbClr val="000000"/>
                </a:solidFill>
                <a:latin typeface="Times New Roman" panose="02020603050405020304" pitchFamily="18" charset="0"/>
              </a:rPr>
              <a:t>is the mass  per mole of gas. </a:t>
            </a:r>
            <a:endParaRPr lang="en-US" dirty="0"/>
          </a:p>
        </p:txBody>
      </p:sp>
      <p:sp>
        <p:nvSpPr>
          <p:cNvPr id="11" name="Title 3">
            <a:extLst>
              <a:ext uri="{FF2B5EF4-FFF2-40B4-BE49-F238E27FC236}">
                <a16:creationId xmlns:a16="http://schemas.microsoft.com/office/drawing/2014/main" id="{16BCD3CC-3F6A-E5F8-6082-7AA8BECD6389}"/>
              </a:ext>
            </a:extLst>
          </p:cNvPr>
          <p:cNvSpPr>
            <a:spLocks noGrp="1"/>
          </p:cNvSpPr>
          <p:nvPr/>
        </p:nvSpPr>
        <p:spPr>
          <a:xfrm>
            <a:off x="8525435" y="0"/>
            <a:ext cx="3657600" cy="653651"/>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Check on Learning</a:t>
            </a:r>
          </a:p>
        </p:txBody>
      </p:sp>
      <p:pic>
        <p:nvPicPr>
          <p:cNvPr id="13" name="Picture 12">
            <a:extLst>
              <a:ext uri="{FF2B5EF4-FFF2-40B4-BE49-F238E27FC236}">
                <a16:creationId xmlns:a16="http://schemas.microsoft.com/office/drawing/2014/main" id="{ED5A658E-1F72-B99D-6647-EA1C16F3863C}"/>
              </a:ext>
            </a:extLst>
          </p:cNvPr>
          <p:cNvPicPr>
            <a:picLocks noChangeAspect="1"/>
          </p:cNvPicPr>
          <p:nvPr/>
        </p:nvPicPr>
        <p:blipFill>
          <a:blip r:embed="rId4"/>
          <a:stretch>
            <a:fillRect/>
          </a:stretch>
        </p:blipFill>
        <p:spPr>
          <a:xfrm>
            <a:off x="3368938" y="3032840"/>
            <a:ext cx="1581371" cy="1228896"/>
          </a:xfrm>
          <a:prstGeom prst="rect">
            <a:avLst/>
          </a:prstGeom>
        </p:spPr>
      </p:pic>
      <p:sp>
        <p:nvSpPr>
          <p:cNvPr id="15" name="TextBox 14">
            <a:extLst>
              <a:ext uri="{FF2B5EF4-FFF2-40B4-BE49-F238E27FC236}">
                <a16:creationId xmlns:a16="http://schemas.microsoft.com/office/drawing/2014/main" id="{8865F39F-AA2C-6EF2-D98F-598A8E63EB8E}"/>
              </a:ext>
            </a:extLst>
          </p:cNvPr>
          <p:cNvSpPr txBox="1"/>
          <p:nvPr/>
        </p:nvSpPr>
        <p:spPr>
          <a:xfrm>
            <a:off x="874059" y="2290349"/>
            <a:ext cx="4480501" cy="1754326"/>
          </a:xfrm>
          <a:prstGeom prst="rect">
            <a:avLst/>
          </a:prstGeom>
          <a:noFill/>
        </p:spPr>
        <p:txBody>
          <a:bodyPr wrap="square">
            <a:spAutoFit/>
          </a:bodyPr>
          <a:lstStyle/>
          <a:p>
            <a:r>
              <a:rPr lang="en-US" dirty="0">
                <a:solidFill>
                  <a:srgbClr val="000000"/>
                </a:solidFill>
                <a:latin typeface="Times New Roman" panose="02020603050405020304" pitchFamily="18" charset="0"/>
              </a:rPr>
              <a:t>T</a:t>
            </a:r>
            <a:r>
              <a:rPr lang="en-US" sz="1800" b="0" i="0" u="none" strike="noStrike" baseline="0" dirty="0">
                <a:solidFill>
                  <a:srgbClr val="000000"/>
                </a:solidFill>
                <a:latin typeface="Times New Roman" panose="02020603050405020304" pitchFamily="18" charset="0"/>
              </a:rPr>
              <a:t>he </a:t>
            </a:r>
            <a:r>
              <a:rPr lang="en-US" sz="1800" b="0" i="1" u="none" strike="noStrike" baseline="0" dirty="0">
                <a:solidFill>
                  <a:srgbClr val="000000"/>
                </a:solidFill>
                <a:latin typeface="Times New Roman" panose="02020603050405020304" pitchFamily="18" charset="0"/>
              </a:rPr>
              <a:t>atomic weights </a:t>
            </a:r>
            <a:r>
              <a:rPr lang="en-US" sz="1800" b="0" i="0" u="none" strike="noStrike" baseline="0" dirty="0">
                <a:solidFill>
                  <a:srgbClr val="000000"/>
                </a:solidFill>
                <a:latin typeface="Times New Roman" panose="02020603050405020304" pitchFamily="18" charset="0"/>
              </a:rPr>
              <a:t>of Nitrogen gas is </a:t>
            </a:r>
            <a:r>
              <a:rPr lang="en-US" u="sng"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&amp; Oxygen gas </a:t>
            </a:r>
            <a:r>
              <a:rPr lang="en-US" dirty="0">
                <a:solidFill>
                  <a:srgbClr val="000000"/>
                </a:solidFill>
                <a:latin typeface="Times New Roman" panose="02020603050405020304" pitchFamily="18" charset="0"/>
              </a:rPr>
              <a:t>is </a:t>
            </a:r>
            <a:r>
              <a:rPr lang="en-US" u="sng"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a:t>
            </a:r>
            <a:r>
              <a:rPr lang="en-US" u="sng" dirty="0">
                <a:solidFill>
                  <a:srgbClr val="000000"/>
                </a:solidFill>
                <a:latin typeface="Times New Roman" panose="02020603050405020304" pitchFamily="18" charset="0"/>
              </a:rPr>
              <a:t>         </a:t>
            </a:r>
            <a:endParaRPr lang="en-US" u="sng" dirty="0">
              <a:latin typeface="CourierNewPSMT"/>
            </a:endParaRPr>
          </a:p>
          <a:p>
            <a:pPr algn="l"/>
            <a:r>
              <a:rPr lang="en-US" sz="1800" b="0" i="0" u="none" strike="noStrike" baseline="0" dirty="0">
                <a:latin typeface="CourierNewPSMT"/>
              </a:rPr>
              <a:t>o </a:t>
            </a:r>
            <a:r>
              <a:rPr lang="en-US" sz="1800" b="0" i="0" u="none" strike="noStrike" baseline="0" dirty="0">
                <a:latin typeface="TimesNewRomanPSMT"/>
              </a:rPr>
              <a:t>A. 16 </a:t>
            </a:r>
            <a:r>
              <a:rPr lang="en-US" sz="1800" b="0" i="0" u="none" strike="noStrike" baseline="0" dirty="0" err="1">
                <a:latin typeface="TimesNewRomanPSMT"/>
              </a:rPr>
              <a:t>Lbs</a:t>
            </a:r>
            <a:r>
              <a:rPr lang="en-US" sz="1800" b="0" i="0" u="none" strike="noStrike" baseline="0" dirty="0">
                <a:latin typeface="TimesNewRomanPSMT"/>
              </a:rPr>
              <a:t>/Mole</a:t>
            </a:r>
          </a:p>
          <a:p>
            <a:pPr algn="l"/>
            <a:r>
              <a:rPr lang="en-US" sz="1800" b="0" i="0" u="none" strike="noStrike" baseline="0" dirty="0">
                <a:latin typeface="CourierNewPSMT"/>
              </a:rPr>
              <a:t>o </a:t>
            </a:r>
            <a:r>
              <a:rPr lang="en-US" sz="1800" b="0" i="0" u="none" strike="noStrike" baseline="0" dirty="0">
                <a:latin typeface="TimesNewRomanPSMT"/>
              </a:rPr>
              <a:t>B. 28 </a:t>
            </a:r>
            <a:r>
              <a:rPr lang="en-US" sz="1800" b="0" i="0" u="none" strike="noStrike" baseline="0" dirty="0" err="1">
                <a:latin typeface="TimesNewRomanPSMT"/>
              </a:rPr>
              <a:t>Lbs</a:t>
            </a:r>
            <a:r>
              <a:rPr lang="en-US" sz="1800" b="0" i="0" u="none" strike="noStrike" baseline="0" dirty="0">
                <a:latin typeface="TimesNewRomanPSMT"/>
              </a:rPr>
              <a:t>/Mole</a:t>
            </a:r>
          </a:p>
          <a:p>
            <a:pPr algn="l"/>
            <a:r>
              <a:rPr lang="en-US" sz="1800" b="0" i="0" u="none" strike="noStrike" baseline="0" dirty="0">
                <a:latin typeface="CourierNewPSMT"/>
              </a:rPr>
              <a:t>o </a:t>
            </a:r>
            <a:r>
              <a:rPr lang="en-US" sz="1800" b="0" i="0" u="none" strike="noStrike" baseline="0" dirty="0">
                <a:latin typeface="TimesNewRomanPSMT"/>
              </a:rPr>
              <a:t>C. 32 </a:t>
            </a:r>
            <a:r>
              <a:rPr lang="en-US" sz="1800" b="0" i="0" u="none" strike="noStrike" baseline="0" dirty="0" err="1">
                <a:latin typeface="TimesNewRomanPSMT"/>
              </a:rPr>
              <a:t>Lbs</a:t>
            </a:r>
            <a:r>
              <a:rPr lang="en-US" sz="1800" b="0" i="0" u="none" strike="noStrike" baseline="0" dirty="0">
                <a:latin typeface="TimesNewRomanPSMT"/>
              </a:rPr>
              <a:t>/Mole</a:t>
            </a:r>
          </a:p>
          <a:p>
            <a:pPr algn="l"/>
            <a:r>
              <a:rPr lang="en-US" sz="1800" b="0" i="0" u="none" strike="noStrike" baseline="0" dirty="0">
                <a:latin typeface="CourierNewPSMT"/>
              </a:rPr>
              <a:t>o </a:t>
            </a:r>
            <a:r>
              <a:rPr lang="en-US" sz="1800" b="0" i="0" u="none" strike="noStrike" baseline="0" dirty="0">
                <a:latin typeface="TimesNewRomanPSMT"/>
              </a:rPr>
              <a:t>D. 14 </a:t>
            </a:r>
            <a:r>
              <a:rPr lang="en-US" sz="1800" b="0" i="0" u="none" strike="noStrike" baseline="0" dirty="0" err="1">
                <a:latin typeface="TimesNewRomanPSMT"/>
              </a:rPr>
              <a:t>Lbs</a:t>
            </a:r>
            <a:r>
              <a:rPr lang="en-US" sz="1800" b="0" i="0" u="none" strike="noStrike" baseline="0" dirty="0">
                <a:latin typeface="TimesNewRomanPSMT"/>
              </a:rPr>
              <a:t>/Mole</a:t>
            </a:r>
            <a:endParaRPr lang="en-US" dirty="0"/>
          </a:p>
        </p:txBody>
      </p:sp>
      <p:sp>
        <p:nvSpPr>
          <p:cNvPr id="16" name="Rectangle: Rounded Corners 15">
            <a:extLst>
              <a:ext uri="{FF2B5EF4-FFF2-40B4-BE49-F238E27FC236}">
                <a16:creationId xmlns:a16="http://schemas.microsoft.com/office/drawing/2014/main" id="{A2A445FC-BA90-8D68-AA80-A09966AE197C}"/>
              </a:ext>
            </a:extLst>
          </p:cNvPr>
          <p:cNvSpPr/>
          <p:nvPr/>
        </p:nvSpPr>
        <p:spPr>
          <a:xfrm>
            <a:off x="2905204" y="1585274"/>
            <a:ext cx="733826" cy="333829"/>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803B6E47-AA36-533A-7AB9-797489C2D150}"/>
              </a:ext>
            </a:extLst>
          </p:cNvPr>
          <p:cNvSpPr/>
          <p:nvPr/>
        </p:nvSpPr>
        <p:spPr>
          <a:xfrm>
            <a:off x="4528220" y="2303993"/>
            <a:ext cx="249806" cy="333829"/>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28 </a:t>
            </a:r>
          </a:p>
        </p:txBody>
      </p:sp>
      <p:sp>
        <p:nvSpPr>
          <p:cNvPr id="18" name="Rectangle: Rounded Corners 17">
            <a:extLst>
              <a:ext uri="{FF2B5EF4-FFF2-40B4-BE49-F238E27FC236}">
                <a16:creationId xmlns:a16="http://schemas.microsoft.com/office/drawing/2014/main" id="{D97F3AEB-DD36-D4E3-38B9-3047406DCBB9}"/>
              </a:ext>
            </a:extLst>
          </p:cNvPr>
          <p:cNvSpPr/>
          <p:nvPr/>
        </p:nvSpPr>
        <p:spPr>
          <a:xfrm>
            <a:off x="2433437" y="2559239"/>
            <a:ext cx="249806" cy="333829"/>
          </a:xfrm>
          <a:prstGeom prst="roundRect">
            <a:avLst/>
          </a:prstGeom>
          <a:solidFill>
            <a:schemeClr val="accent5">
              <a:lumMod val="40000"/>
              <a:lumOff val="60000"/>
              <a:alpha val="6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E46C67F6-EECE-0A77-3B27-7AF74C5AC73A}"/>
              </a:ext>
            </a:extLst>
          </p:cNvPr>
          <p:cNvSpPr txBox="1"/>
          <p:nvPr/>
        </p:nvSpPr>
        <p:spPr>
          <a:xfrm>
            <a:off x="2314243" y="2541487"/>
            <a:ext cx="488194" cy="369332"/>
          </a:xfrm>
          <a:prstGeom prst="rect">
            <a:avLst/>
          </a:prstGeom>
          <a:noFill/>
        </p:spPr>
        <p:txBody>
          <a:bodyPr wrap="square">
            <a:spAutoFit/>
          </a:bodyPr>
          <a:lstStyle/>
          <a:p>
            <a:r>
              <a:rPr lang="en-US" sz="1800" b="0" i="0" u="sng" strike="noStrike" baseline="0" dirty="0">
                <a:solidFill>
                  <a:srgbClr val="000000"/>
                </a:solidFill>
                <a:latin typeface="Times New Roman" panose="02020603050405020304" pitchFamily="18" charset="0"/>
              </a:rPr>
              <a:t>32</a:t>
            </a:r>
            <a:endParaRPr lang="en-US" dirty="0"/>
          </a:p>
        </p:txBody>
      </p:sp>
      <p:sp>
        <p:nvSpPr>
          <p:cNvPr id="21" name="TextBox 20">
            <a:extLst>
              <a:ext uri="{FF2B5EF4-FFF2-40B4-BE49-F238E27FC236}">
                <a16:creationId xmlns:a16="http://schemas.microsoft.com/office/drawing/2014/main" id="{C064B69B-ED4D-12A6-0CC0-9D27B018DAEF}"/>
              </a:ext>
            </a:extLst>
          </p:cNvPr>
          <p:cNvSpPr txBox="1"/>
          <p:nvPr/>
        </p:nvSpPr>
        <p:spPr>
          <a:xfrm>
            <a:off x="4409026" y="2286241"/>
            <a:ext cx="488194" cy="369332"/>
          </a:xfrm>
          <a:prstGeom prst="rect">
            <a:avLst/>
          </a:prstGeom>
          <a:noFill/>
        </p:spPr>
        <p:txBody>
          <a:bodyPr wrap="square">
            <a:spAutoFit/>
          </a:bodyPr>
          <a:lstStyle/>
          <a:p>
            <a:r>
              <a:rPr lang="en-US" sz="1800" b="0" i="0" u="sng" strike="noStrike" baseline="0" dirty="0">
                <a:solidFill>
                  <a:srgbClr val="000000"/>
                </a:solidFill>
                <a:latin typeface="Times New Roman" panose="02020603050405020304" pitchFamily="18" charset="0"/>
              </a:rPr>
              <a:t>28</a:t>
            </a:r>
            <a:endParaRPr lang="en-US" dirty="0"/>
          </a:p>
        </p:txBody>
      </p:sp>
    </p:spTree>
    <p:extLst>
      <p:ext uri="{BB962C8B-B14F-4D97-AF65-F5344CB8AC3E}">
        <p14:creationId xmlns:p14="http://schemas.microsoft.com/office/powerpoint/2010/main" val="137805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6" grpId="0" animBg="1"/>
      <p:bldP spid="17" grpId="0" animBg="1"/>
      <p:bldP spid="18" grpId="0" animBg="1"/>
      <p:bldP spid="20" grpId="0"/>
      <p:bldP spid="2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1847</TotalTime>
  <Words>2290</Words>
  <Application>Microsoft Office PowerPoint</Application>
  <PresentationFormat>Widescreen</PresentationFormat>
  <Paragraphs>332</Paragraphs>
  <Slides>35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35</vt:i4>
      </vt:variant>
    </vt:vector>
  </HeadingPairs>
  <TitlesOfParts>
    <vt:vector size="46" baseType="lpstr">
      <vt:lpstr>Aptos</vt:lpstr>
      <vt:lpstr>Arial</vt:lpstr>
      <vt:lpstr>Calibri</vt:lpstr>
      <vt:lpstr>Calibri Light</vt:lpstr>
      <vt:lpstr>CourierNewPSMT</vt:lpstr>
      <vt:lpstr>SymbolMT</vt:lpstr>
      <vt:lpstr>Times New Roman</vt:lpstr>
      <vt:lpstr>TimesNewRomanPS-BoldMT</vt:lpstr>
      <vt:lpstr>TimesNewRomanPS-ItalicMT</vt:lpstr>
      <vt:lpstr>TimesNewRomanPSMT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 carlberg</dc:creator>
  <cp:lastModifiedBy>Brad Carlberg</cp:lastModifiedBy>
  <cp:revision>242</cp:revision>
  <dcterms:created xsi:type="dcterms:W3CDTF">2020-12-09T20:42:51Z</dcterms:created>
  <dcterms:modified xsi:type="dcterms:W3CDTF">2024-05-24T18:28:50Z</dcterms:modified>
</cp:coreProperties>
</file>