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B06B-DFAD-4A0E-811E-80A221DA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15B17-3307-4754-B126-A49DF277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BED8-56FC-4A31-843B-F5CC407F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362D-FB57-4372-9E4B-1B1E91E5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7B1D-4D62-4BFB-A331-7A92F5F1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0BE3-62B4-4BBE-9780-0760DC22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75614-2841-42BC-B268-1A55C0EA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CC61-8B4B-4308-903F-311325D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E59B-650B-48C5-B30B-2CDC6E8C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A595-6EE4-4022-934C-F49016E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F94B0-A11B-4558-A20D-D22583D53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E26F3-8EF8-4C4C-AE11-E81C0624B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67927-D264-4E64-8694-E3E26348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5957A-BCEE-4F3E-9E96-D10E1A45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6B0A-583C-44D7-AF5B-DACB2F1E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D461-732D-45D0-B0E6-98B1F7B3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C941-DD51-4386-88A4-D5C96E1D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11498-6036-44B9-9DEF-F352572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13AA-5ADC-4EAF-B082-564817C5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FAB4-31B6-4962-9D2B-B34E8866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7D70-8793-4934-895A-6D00161E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6F9E-F548-4B86-A64F-42E09F64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E603-6BC7-4904-A282-3BF44A84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95FC-C7B5-46FF-ABED-E6ADF91C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B136-CEA1-4F38-BF89-1A34BA2A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F4AE-0C8D-49B8-976D-2C1C4F69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9FA-FA47-43D9-B15D-358E98348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A2C6B-580A-4D45-A034-E30CD08E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462B-08CC-42DF-9B06-66216939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7F643-C63B-4021-B496-0FC41FFD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CD4A5-BFDC-494E-B7CA-BAE47739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76F-F713-4518-8F09-ABF187AE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8C8D-C92A-45BD-8306-E6BC74811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56935-EFCF-4E64-86A8-5F329389F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66306-7DF1-482F-A12E-1A6D65547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105E3-F3C5-4D85-8D42-B6FE14F2D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333CE-1F69-4370-9840-5069735F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7D964-0BBF-4E33-A6D8-C25475B3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5E5E7-346D-4279-93FB-6880DAAE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5CF8-10E2-4C4C-B8B9-1FF33F78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E9C93-9F79-4400-9F97-BC39DD1D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7B5FA-6C59-4CB9-8A5B-8065522C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1E7EC-2B97-47E9-A48B-01B5ACAA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03107-4FC1-49C7-B442-0932E66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720E4-E0F5-428A-9B9E-F85BCEC7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F73BF-5FC1-47C7-893B-8F1BBCE4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EBE9-D2D3-41E6-AF07-333759B9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E971-03C4-4AC1-A58F-6DC73BFB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84F28-0D37-4823-B25B-3DC6F5B39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B42C-F57F-4A76-AF48-109988EF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FA39-131E-4B19-8E5E-65507F68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25B63-D42E-4D44-AEAB-A619D6D0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B402-182A-4AB0-82A9-352F896C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FA559-8B4A-4515-81CA-37E8D19FA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ADD15-FDF2-44A0-9BFB-7C4159F5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E75F-147A-4FB6-975E-8CEF58A0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65CBF-28DC-497E-829A-67353B00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0608-48A2-4D7E-8086-7A333B3E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CBD8A-5ED5-4826-96A4-7D1D5C7F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26A5-2AD7-4196-A7B5-0483A204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0E006-7A80-4BBF-A4C6-066DD4B9C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CCDD-D63E-4D54-88B6-0B37801751F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8BA0-59B7-4659-8008-1580BCBFE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9A81-5489-47C9-A5F9-0C8A7C35A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6C61C-FDAC-41E4-8FA1-E32A63296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6" t="52844" r="21931" b="11437"/>
          <a:stretch/>
        </p:blipFill>
        <p:spPr>
          <a:xfrm>
            <a:off x="1185294" y="1610687"/>
            <a:ext cx="9821412" cy="42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5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3A379B-FFBB-4428-9BD8-483B41297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9" t="30042" r="17373" b="1952"/>
          <a:stretch/>
        </p:blipFill>
        <p:spPr>
          <a:xfrm>
            <a:off x="838200" y="972274"/>
            <a:ext cx="8826661" cy="5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1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8D1860-6DC7-41B6-A478-B2BE80A7B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3" t="41012" r="20137" b="5486"/>
          <a:stretch/>
        </p:blipFill>
        <p:spPr>
          <a:xfrm>
            <a:off x="838200" y="1459418"/>
            <a:ext cx="10219298" cy="49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3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A77291-4A21-488F-AAE2-64DEEFF96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08" t="41014" r="16134" b="5652"/>
          <a:stretch/>
        </p:blipFill>
        <p:spPr>
          <a:xfrm>
            <a:off x="838199" y="1459417"/>
            <a:ext cx="10476327" cy="47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B2B563-9AC4-45F2-9758-1C8DF93F0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3" t="28017" r="18230" b="18143"/>
          <a:stretch/>
        </p:blipFill>
        <p:spPr>
          <a:xfrm>
            <a:off x="838200" y="1342663"/>
            <a:ext cx="10042003" cy="47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7DCA7-C284-48BD-888B-BF5BC3C09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2" t="40675" r="18326"/>
          <a:stretch/>
        </p:blipFill>
        <p:spPr>
          <a:xfrm>
            <a:off x="274761" y="1099595"/>
            <a:ext cx="10848509" cy="56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8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8FF3F1-8430-45A2-BBFC-AFA8EEE5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0" t="40675" r="18702" b="5317"/>
          <a:stretch/>
        </p:blipFill>
        <p:spPr>
          <a:xfrm>
            <a:off x="173620" y="1088020"/>
            <a:ext cx="11320041" cy="53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9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E4575-3841-4926-896F-79CC3C737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2" t="41344" r="17659" b="5148"/>
          <a:stretch/>
        </p:blipFill>
        <p:spPr>
          <a:xfrm>
            <a:off x="92596" y="1122387"/>
            <a:ext cx="11610177" cy="5428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31849-F70B-4D72-BD75-919E4F8962F8}"/>
              </a:ext>
            </a:extLst>
          </p:cNvPr>
          <p:cNvSpPr txBox="1"/>
          <p:nvPr/>
        </p:nvSpPr>
        <p:spPr>
          <a:xfrm>
            <a:off x="5486400" y="2466109"/>
            <a:ext cx="282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Conservation of momentum</a:t>
            </a:r>
          </a:p>
        </p:txBody>
      </p:sp>
    </p:spTree>
    <p:extLst>
      <p:ext uri="{BB962C8B-B14F-4D97-AF65-F5344CB8AC3E}">
        <p14:creationId xmlns:p14="http://schemas.microsoft.com/office/powerpoint/2010/main" val="22999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35B5F-93F0-4121-AE91-DC33E17E0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5" t="41181" r="17944" b="5148"/>
          <a:stretch/>
        </p:blipFill>
        <p:spPr>
          <a:xfrm>
            <a:off x="219918" y="1145893"/>
            <a:ext cx="11597833" cy="5423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20DCD5-F02E-4E44-BA0E-0933556E5FE1}"/>
              </a:ext>
            </a:extLst>
          </p:cNvPr>
          <p:cNvSpPr txBox="1"/>
          <p:nvPr/>
        </p:nvSpPr>
        <p:spPr>
          <a:xfrm>
            <a:off x="4867563" y="4276437"/>
            <a:ext cx="415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116 – Plane Circular Motion - mv^2/r</a:t>
            </a:r>
          </a:p>
        </p:txBody>
      </p:sp>
    </p:spTree>
    <p:extLst>
      <p:ext uri="{BB962C8B-B14F-4D97-AF65-F5344CB8AC3E}">
        <p14:creationId xmlns:p14="http://schemas.microsoft.com/office/powerpoint/2010/main" val="357109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7D8615-8E90-4ED5-9FC9-79CD2F909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4" t="51888" r="22800" b="10813"/>
          <a:stretch/>
        </p:blipFill>
        <p:spPr>
          <a:xfrm>
            <a:off x="219919" y="1076445"/>
            <a:ext cx="11247870" cy="52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7E50C-0224-48D7-95A8-BCDAF8745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2" t="36287" r="20613" b="22363"/>
          <a:stretch/>
        </p:blipFill>
        <p:spPr>
          <a:xfrm>
            <a:off x="196768" y="1169043"/>
            <a:ext cx="9988953" cy="47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05A97-154C-4C84-AE2A-58297C464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4" t="29357" r="17165" b="1953"/>
          <a:stretch/>
        </p:blipFill>
        <p:spPr>
          <a:xfrm>
            <a:off x="1354216" y="972857"/>
            <a:ext cx="8785277" cy="51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B3362-20F4-4846-8436-0CAC619FE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2" t="38692" r="18611" b="4304"/>
          <a:stretch/>
        </p:blipFill>
        <p:spPr>
          <a:xfrm>
            <a:off x="381966" y="1331088"/>
            <a:ext cx="10394064" cy="525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BE91B-4314-4A41-9F8D-04AB91135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3" t="25992" r="32653" b="61308"/>
          <a:stretch/>
        </p:blipFill>
        <p:spPr>
          <a:xfrm>
            <a:off x="3692324" y="361138"/>
            <a:ext cx="4085864" cy="8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4F7D5-6933-4FCF-9132-2DC6807B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0" t="38987" r="17277" b="7173"/>
          <a:stretch/>
        </p:blipFill>
        <p:spPr>
          <a:xfrm>
            <a:off x="300942" y="1296364"/>
            <a:ext cx="10553790" cy="49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1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38687-9D6E-4F9F-9409-892D5FCD4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3" t="48607" r="17563" b="3797"/>
          <a:stretch/>
        </p:blipFill>
        <p:spPr>
          <a:xfrm>
            <a:off x="208343" y="1805650"/>
            <a:ext cx="10515599" cy="4721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4371E-03A6-4108-9689-0E678F145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5" t="36456" r="34996" b="51025"/>
          <a:stretch/>
        </p:blipFill>
        <p:spPr>
          <a:xfrm>
            <a:off x="4213184" y="947106"/>
            <a:ext cx="2939970" cy="8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45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4F3CF-3FE7-491A-85EB-06B03E45D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7" t="48101" r="18135" b="15949"/>
          <a:stretch/>
        </p:blipFill>
        <p:spPr>
          <a:xfrm>
            <a:off x="567158" y="1296364"/>
            <a:ext cx="11174303" cy="41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7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68184-93F3-4CE1-973C-638BF6840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0" t="30887" r="15466" b="5653"/>
          <a:stretch/>
        </p:blipFill>
        <p:spPr>
          <a:xfrm>
            <a:off x="532436" y="1252959"/>
            <a:ext cx="9580729" cy="5205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0DB49-68B3-409F-8051-B9AEDE7FF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48" t="29228" r="47771" b="57439"/>
          <a:stretch/>
        </p:blipFill>
        <p:spPr>
          <a:xfrm>
            <a:off x="4188481" y="236207"/>
            <a:ext cx="2268637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B2948-296D-4148-A469-06DF2A28C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96" t="29228" r="15491" b="60934"/>
          <a:stretch/>
        </p:blipFill>
        <p:spPr>
          <a:xfrm rot="304348">
            <a:off x="7082668" y="616308"/>
            <a:ext cx="3839114" cy="6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37760-45FB-4FD8-92C9-26C2269C7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7" t="40169" r="17659" b="13586"/>
          <a:stretch/>
        </p:blipFill>
        <p:spPr>
          <a:xfrm>
            <a:off x="486137" y="1459418"/>
            <a:ext cx="10897135" cy="43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84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991DD8-ACE4-49DC-AC80-C47377CB9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2" t="40549" r="18134" b="6160"/>
          <a:stretch/>
        </p:blipFill>
        <p:spPr>
          <a:xfrm>
            <a:off x="434050" y="1366252"/>
            <a:ext cx="10360742" cy="4860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D48D4-B6A5-4A30-936B-20BE437C7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70" t="29198" r="53780" b="59789"/>
          <a:stretch/>
        </p:blipFill>
        <p:spPr>
          <a:xfrm>
            <a:off x="4328932" y="300530"/>
            <a:ext cx="1567959" cy="10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9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F4AD8-6007-4963-A4E1-584C4726E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7" t="42869" r="30240" b="3460"/>
          <a:stretch/>
        </p:blipFill>
        <p:spPr>
          <a:xfrm>
            <a:off x="509285" y="1459418"/>
            <a:ext cx="8704163" cy="50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71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0F936-EAFB-438A-9DF5-FC437B153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5" t="45402" r="21090" b="5654"/>
          <a:stretch/>
        </p:blipFill>
        <p:spPr>
          <a:xfrm>
            <a:off x="462987" y="1666754"/>
            <a:ext cx="9086127" cy="4638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66BD6-6EBC-458B-810B-842EA9492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85" t="35053" r="42732" b="54422"/>
          <a:stretch/>
        </p:blipFill>
        <p:spPr>
          <a:xfrm>
            <a:off x="4282632" y="972273"/>
            <a:ext cx="1446835" cy="6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C075D-6011-4562-A45E-115E14B9E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0" t="45569" r="17563" b="5991"/>
          <a:stretch/>
        </p:blipFill>
        <p:spPr>
          <a:xfrm>
            <a:off x="601884" y="1551007"/>
            <a:ext cx="9861630" cy="46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05688-F74D-4897-A808-63DCCDA4E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1" t="41102" r="18202" b="5688"/>
          <a:stretch/>
        </p:blipFill>
        <p:spPr>
          <a:xfrm>
            <a:off x="406549" y="1180749"/>
            <a:ext cx="10856452" cy="51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2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890F1-3767-4325-9B25-35C42B083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1" t="39156" r="21471" b="6498"/>
          <a:stretch/>
        </p:blipFill>
        <p:spPr>
          <a:xfrm>
            <a:off x="370390" y="1643604"/>
            <a:ext cx="9484843" cy="4757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A1DE80-E40D-4FF2-A055-2AAE073952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21" t="30885" r="29604" b="60845"/>
          <a:stretch/>
        </p:blipFill>
        <p:spPr>
          <a:xfrm>
            <a:off x="4051138" y="892259"/>
            <a:ext cx="5964765" cy="7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7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3BDE2-85DA-47EE-990B-97DCE3B4FF5F}"/>
              </a:ext>
            </a:extLst>
          </p:cNvPr>
          <p:cNvSpPr txBox="1"/>
          <p:nvPr/>
        </p:nvSpPr>
        <p:spPr>
          <a:xfrm>
            <a:off x="1384183" y="1686187"/>
            <a:ext cx="9103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PS-BoldMT"/>
              </a:rPr>
              <a:t>15. </a:t>
            </a:r>
            <a:r>
              <a:rPr lang="en-US" sz="1800" b="0" i="0" u="none" strike="noStrike" baseline="0" dirty="0">
                <a:latin typeface="TimesNewRomanPSMT"/>
              </a:rPr>
              <a:t>A 0.25-m steel rod with a cross-sectional area of 1,250 mm2 and a modulus of elasticity </a:t>
            </a:r>
            <a:r>
              <a:rPr lang="en-US" sz="1800" b="0" i="1" u="none" strike="noStrike" baseline="0" dirty="0">
                <a:latin typeface="TimesNewRomanPS-ItalicMT"/>
              </a:rPr>
              <a:t>E </a:t>
            </a:r>
            <a:r>
              <a:rPr lang="en-US" sz="1800" b="0" i="0" u="none" strike="noStrike" baseline="0" dirty="0">
                <a:latin typeface="TimesNewRomanPSMT"/>
              </a:rPr>
              <a:t>of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200 </a:t>
            </a:r>
            <a:r>
              <a:rPr lang="en-US" sz="1800" b="0" i="0" u="none" strike="noStrike" baseline="0" dirty="0" err="1">
                <a:latin typeface="TimesNewRomanPSMT"/>
              </a:rPr>
              <a:t>GPa</a:t>
            </a:r>
            <a:r>
              <a:rPr lang="en-US" sz="1800" b="0" i="0" u="none" strike="noStrike" baseline="0" dirty="0">
                <a:latin typeface="TimesNewRomanPSMT"/>
              </a:rPr>
              <a:t> is subjected to a 5,000-N force as shown below. The elongation of the rod (μm) is most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nearly: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44EDB-33C5-4DA3-BB69-AEF498B8889F}"/>
              </a:ext>
            </a:extLst>
          </p:cNvPr>
          <p:cNvSpPr txBox="1"/>
          <p:nvPr/>
        </p:nvSpPr>
        <p:spPr>
          <a:xfrm>
            <a:off x="1082180" y="3607266"/>
            <a:ext cx="1031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A. 2.4</a:t>
            </a:r>
          </a:p>
          <a:p>
            <a:pPr algn="l"/>
            <a:r>
              <a:rPr lang="en-US" sz="18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B. 4.4</a:t>
            </a:r>
          </a:p>
          <a:p>
            <a:pPr algn="l"/>
            <a:r>
              <a:rPr lang="en-US" sz="18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C. 5.0</a:t>
            </a:r>
          </a:p>
          <a:p>
            <a:pPr algn="l"/>
            <a:r>
              <a:rPr lang="en-US" sz="18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D. 9.6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A1C85-D011-4B0F-8E4E-4EFC729A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92" y="2505670"/>
            <a:ext cx="529141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40C74-2FF1-4793-AFDB-C916937BFA83}"/>
              </a:ext>
            </a:extLst>
          </p:cNvPr>
          <p:cNvSpPr txBox="1"/>
          <p:nvPr/>
        </p:nvSpPr>
        <p:spPr>
          <a:xfrm>
            <a:off x="522214" y="1243051"/>
            <a:ext cx="9888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PSMT"/>
              </a:rPr>
              <a:t>From the Uniaxial Loading and Deformation section in the Mechanics of Materials chapter of the</a:t>
            </a:r>
          </a:p>
          <a:p>
            <a:pPr algn="l"/>
            <a:r>
              <a:rPr lang="en-US" sz="1800" b="0" i="1" u="none" strike="noStrike" baseline="0" dirty="0">
                <a:latin typeface="TimesNewRomanPS-ItalicMT"/>
              </a:rPr>
              <a:t>FE Reference Handbook</a:t>
            </a:r>
            <a:r>
              <a:rPr lang="en-US" sz="1800" b="0" i="0" u="none" strike="noStrike" baseline="0" dirty="0">
                <a:latin typeface="TimesNewRomanPSMT"/>
              </a:rPr>
              <a:t>, the uniaxial deformation is: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41F457-BEFA-4421-856D-B8A5AE3649B2}"/>
              </a:ext>
            </a:extLst>
          </p:cNvPr>
          <p:cNvSpPr txBox="1"/>
          <p:nvPr/>
        </p:nvSpPr>
        <p:spPr>
          <a:xfrm>
            <a:off x="619266" y="4287513"/>
            <a:ext cx="9888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PS-BoldMT"/>
              </a:rPr>
              <a:t>THE CORRECT ANSWER IS: 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A7463-389F-4F18-A177-FA4546F4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6" y="2294156"/>
            <a:ext cx="11410978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38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5CB2D-4BAE-4978-98C1-1025A0D05311}"/>
              </a:ext>
            </a:extLst>
          </p:cNvPr>
          <p:cNvSpPr txBox="1"/>
          <p:nvPr/>
        </p:nvSpPr>
        <p:spPr>
          <a:xfrm>
            <a:off x="981512" y="2046103"/>
            <a:ext cx="904333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PS-BoldMT"/>
              </a:rPr>
              <a:t>16. </a:t>
            </a:r>
            <a:r>
              <a:rPr lang="en-US" sz="1800" b="0" i="0" u="none" strike="noStrike" baseline="0" dirty="0">
                <a:latin typeface="TimesNewRomanPSMT"/>
              </a:rPr>
              <a:t>In general, a metal with high hardness will also have which of the following characteristics?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Select </a:t>
            </a:r>
            <a:r>
              <a:rPr lang="en-US" sz="1800" b="1" i="0" u="none" strike="noStrike" baseline="0" dirty="0">
                <a:latin typeface="TimesNewRomanPS-BoldMT"/>
              </a:rPr>
              <a:t>all </a:t>
            </a:r>
            <a:r>
              <a:rPr lang="en-US" sz="1800" b="0" i="0" u="none" strike="noStrike" baseline="0" dirty="0">
                <a:latin typeface="TimesNewRomanPSMT"/>
              </a:rPr>
              <a:t>that apply.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2000" b="0" i="0" u="none" strike="noStrike" baseline="0" dirty="0">
                <a:latin typeface="CourierNewPSMT"/>
              </a:rPr>
              <a:t>□ </a:t>
            </a:r>
            <a:r>
              <a:rPr lang="en-US" sz="1800" b="0" i="0" u="none" strike="noStrike" baseline="0" dirty="0">
                <a:latin typeface="TimesNewRomanPSMT"/>
              </a:rPr>
              <a:t>A. Good formability</a:t>
            </a:r>
          </a:p>
          <a:p>
            <a:pPr algn="l"/>
            <a:r>
              <a:rPr lang="en-US" sz="2000" b="0" i="0" u="none" strike="noStrike" baseline="0" dirty="0">
                <a:latin typeface="CourierNewPSMT"/>
              </a:rPr>
              <a:t>□ </a:t>
            </a:r>
            <a:r>
              <a:rPr lang="en-US" sz="1800" b="0" i="0" u="none" strike="noStrike" baseline="0" dirty="0">
                <a:latin typeface="TimesNewRomanPSMT"/>
              </a:rPr>
              <a:t>B. Strong intermolecular bonding</a:t>
            </a:r>
          </a:p>
          <a:p>
            <a:pPr algn="l"/>
            <a:r>
              <a:rPr lang="en-US" sz="2000" b="0" i="0" u="none" strike="noStrike" baseline="0" dirty="0">
                <a:latin typeface="CourierNewPSMT"/>
              </a:rPr>
              <a:t>□ </a:t>
            </a:r>
            <a:r>
              <a:rPr lang="en-US" sz="1800" b="0" i="0" u="none" strike="noStrike" baseline="0" dirty="0">
                <a:latin typeface="TimesNewRomanPSMT"/>
              </a:rPr>
              <a:t>C. High tensile strength</a:t>
            </a:r>
          </a:p>
          <a:p>
            <a:pPr algn="l"/>
            <a:r>
              <a:rPr lang="en-US" sz="2000" b="0" i="0" u="none" strike="noStrike" baseline="0" dirty="0">
                <a:latin typeface="CourierNewPSMT"/>
              </a:rPr>
              <a:t>□ </a:t>
            </a:r>
            <a:r>
              <a:rPr lang="en-US" sz="1800" b="0" i="0" u="none" strike="noStrike" baseline="0" dirty="0">
                <a:latin typeface="TimesNewRomanPSMT"/>
              </a:rPr>
              <a:t>D. High yield strength</a:t>
            </a:r>
          </a:p>
          <a:p>
            <a:pPr algn="l"/>
            <a:r>
              <a:rPr lang="en-US" sz="2000" b="0" i="0" u="none" strike="noStrike" baseline="0" dirty="0">
                <a:latin typeface="CourierNewPSMT"/>
              </a:rPr>
              <a:t>□ </a:t>
            </a:r>
            <a:r>
              <a:rPr lang="en-US" sz="1800" b="0" i="0" u="none" strike="noStrike" baseline="0" dirty="0">
                <a:latin typeface="TimesNewRomanPSMT"/>
              </a:rPr>
              <a:t>E. High oxygen permeability</a:t>
            </a:r>
          </a:p>
          <a:p>
            <a:pPr algn="l"/>
            <a:r>
              <a:rPr lang="en-US" sz="2000" b="0" i="0" u="none" strike="noStrike" baseline="0" dirty="0">
                <a:latin typeface="CourierNewPSMT"/>
              </a:rPr>
              <a:t>□ </a:t>
            </a:r>
            <a:r>
              <a:rPr lang="en-US" sz="1800" b="0" i="0" u="none" strike="noStrike" baseline="0" dirty="0">
                <a:latin typeface="TimesNewRomanPSMT"/>
              </a:rPr>
              <a:t>F. High abrasion/scratch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47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3239E-5E9B-44D2-8348-A1F09AD709B0}"/>
              </a:ext>
            </a:extLst>
          </p:cNvPr>
          <p:cNvSpPr txBox="1"/>
          <p:nvPr/>
        </p:nvSpPr>
        <p:spPr>
          <a:xfrm>
            <a:off x="838199" y="2274838"/>
            <a:ext cx="90775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PSMT"/>
              </a:rPr>
              <a:t>Refer to the Relationship Between Hardness and Tensile Strength section in the Mechanics of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Materials chapter of the </a:t>
            </a:r>
            <a:r>
              <a:rPr lang="en-US" sz="1800" b="0" i="1" u="none" strike="noStrike" baseline="0" dirty="0">
                <a:latin typeface="TimesNewRomanPS-ItalicMT"/>
              </a:rPr>
              <a:t>FE Reference Handbook.</a:t>
            </a:r>
          </a:p>
          <a:p>
            <a:pPr algn="l"/>
            <a:endParaRPr lang="en-US" sz="1800" b="0" i="1" u="none" strike="noStrike" baseline="0" dirty="0">
              <a:latin typeface="TimesNewRomanPS-Italic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By definition, a metal with high hardness has a high tensile and yield strength, as well as strong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intermolecular bonding, with high impact, rebound, and scratch resistance strength.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1" i="0" u="none" strike="noStrike" baseline="0" dirty="0">
                <a:latin typeface="TimesNewRomanPS-BoldMT"/>
              </a:rPr>
              <a:t>THE CORRECT ANSWERS ARE: B, C, D, AND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91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170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F9F51-8FA0-45CE-B714-8E63DE47B2CC}"/>
              </a:ext>
            </a:extLst>
          </p:cNvPr>
          <p:cNvSpPr txBox="1"/>
          <p:nvPr/>
        </p:nvSpPr>
        <p:spPr>
          <a:xfrm>
            <a:off x="746620" y="2230769"/>
            <a:ext cx="973961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PS-BoldMT"/>
              </a:rPr>
              <a:t>17. </a:t>
            </a:r>
            <a:r>
              <a:rPr lang="en-US" sz="1800" b="0" i="0" u="none" strike="noStrike" baseline="0" dirty="0">
                <a:latin typeface="TimesNewRomanPSMT"/>
              </a:rPr>
              <a:t>If an aluminum crimp connector were used to connect a copper wire to a battery, what would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most likely happen?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24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A. Only the copper wire will corrode.</a:t>
            </a:r>
          </a:p>
          <a:p>
            <a:pPr algn="l"/>
            <a:r>
              <a:rPr lang="en-US" sz="24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B. Only the aluminum connector will corrode.</a:t>
            </a:r>
          </a:p>
          <a:p>
            <a:pPr algn="l"/>
            <a:r>
              <a:rPr lang="en-US" sz="24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C. Both will corrode.</a:t>
            </a:r>
          </a:p>
          <a:p>
            <a:pPr algn="l"/>
            <a:r>
              <a:rPr lang="en-US" sz="24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D. 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86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05E18-6348-4E86-B7F4-6ADA2ACC4C26}"/>
              </a:ext>
            </a:extLst>
          </p:cNvPr>
          <p:cNvSpPr txBox="1"/>
          <p:nvPr/>
        </p:nvSpPr>
        <p:spPr>
          <a:xfrm>
            <a:off x="838200" y="2457974"/>
            <a:ext cx="95222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PSMT"/>
              </a:rPr>
              <a:t>Refer to the Corrosion section in the Mechanics of Materials chapter of the </a:t>
            </a:r>
            <a:r>
              <a:rPr lang="en-US" sz="1800" b="0" i="1" u="none" strike="noStrike" baseline="0" dirty="0">
                <a:latin typeface="TimesNewRomanPS-ItalicMT"/>
              </a:rPr>
              <a:t>FE Reference</a:t>
            </a:r>
          </a:p>
          <a:p>
            <a:pPr algn="l"/>
            <a:r>
              <a:rPr lang="en-US" sz="1800" b="0" i="1" u="none" strike="noStrike" baseline="0" dirty="0">
                <a:latin typeface="TimesNewRomanPS-ItalicMT"/>
              </a:rPr>
              <a:t>Handbook. </a:t>
            </a:r>
            <a:r>
              <a:rPr lang="en-US" sz="1800" b="0" i="0" u="none" strike="noStrike" baseline="0" dirty="0">
                <a:latin typeface="TimesNewRomanPSMT"/>
              </a:rPr>
              <a:t>Aluminum is anodic relative to copper and therefore will corrode to protect the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copper.</a:t>
            </a:r>
          </a:p>
          <a:p>
            <a:pPr algn="l"/>
            <a:endParaRPr lang="en-US" dirty="0">
              <a:latin typeface="TimesNewRomanPSMT"/>
            </a:endParaRP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1" i="0" u="none" strike="noStrike" baseline="0" dirty="0">
                <a:latin typeface="TimesNewRomanPS-BoldMT"/>
              </a:rPr>
              <a:t>THE CORRECT ANSWER IS: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62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9F2B2-B5B9-4B5D-A985-3EEFA1FF0C10}"/>
              </a:ext>
            </a:extLst>
          </p:cNvPr>
          <p:cNvSpPr txBox="1"/>
          <p:nvPr/>
        </p:nvSpPr>
        <p:spPr>
          <a:xfrm>
            <a:off x="1115736" y="2369268"/>
            <a:ext cx="80261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PS-BoldMT"/>
              </a:rPr>
              <a:t>18. </a:t>
            </a:r>
            <a:r>
              <a:rPr lang="en-US" sz="1800" b="0" i="0" u="none" strike="noStrike" baseline="0" dirty="0">
                <a:latin typeface="TimesNewRomanPSMT"/>
              </a:rPr>
              <a:t>Glass is said to be an amorphous material. This means that it: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24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A. has a high melting point</a:t>
            </a:r>
          </a:p>
          <a:p>
            <a:pPr algn="l"/>
            <a:r>
              <a:rPr lang="pt-BR" sz="2400" b="0" i="0" u="none" strike="noStrike" baseline="0" dirty="0">
                <a:latin typeface="CourierNewPSMT"/>
              </a:rPr>
              <a:t>o </a:t>
            </a:r>
            <a:r>
              <a:rPr lang="pt-BR" sz="1800" b="0" i="0" u="none" strike="noStrike" baseline="0" dirty="0">
                <a:latin typeface="TimesNewRomanPSMT"/>
              </a:rPr>
              <a:t>B. is a supercooled vapor</a:t>
            </a:r>
          </a:p>
          <a:p>
            <a:pPr algn="l"/>
            <a:r>
              <a:rPr lang="en-US" sz="24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C. has large cubic crystals</a:t>
            </a:r>
          </a:p>
          <a:p>
            <a:pPr algn="l"/>
            <a:r>
              <a:rPr lang="en-US" sz="2400" b="0" i="0" u="none" strike="noStrike" baseline="0" dirty="0">
                <a:latin typeface="CourierNewPSMT"/>
              </a:rPr>
              <a:t>o </a:t>
            </a:r>
            <a:r>
              <a:rPr lang="en-US" sz="1800" b="0" i="0" u="none" strike="noStrike" baseline="0" dirty="0">
                <a:latin typeface="TimesNewRomanPSMT"/>
              </a:rPr>
              <a:t>D. has no apparent crystal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4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164AF-5B75-4E39-9A79-2C738852D13E}"/>
              </a:ext>
            </a:extLst>
          </p:cNvPr>
          <p:cNvSpPr txBox="1"/>
          <p:nvPr/>
        </p:nvSpPr>
        <p:spPr>
          <a:xfrm>
            <a:off x="838200" y="2692433"/>
            <a:ext cx="92285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PSMT"/>
              </a:rPr>
              <a:t>Refer to the Amorphous Materials section in the Mechanics of Materials chapter of the</a:t>
            </a:r>
          </a:p>
          <a:p>
            <a:pPr algn="l"/>
            <a:r>
              <a:rPr lang="en-US" sz="1800" b="0" i="1" u="none" strike="noStrike" baseline="0" dirty="0">
                <a:latin typeface="TimesNewRomanPS-ItalicMT"/>
              </a:rPr>
              <a:t>FE Reference Handbook. </a:t>
            </a:r>
            <a:r>
              <a:rPr lang="en-US" sz="1800" b="0" i="0" u="none" strike="noStrike" baseline="0" dirty="0">
                <a:latin typeface="TimesNewRomanPSMT"/>
              </a:rPr>
              <a:t>By definition, amorphous materials do not have a crystal structure.</a:t>
            </a:r>
          </a:p>
          <a:p>
            <a:pPr algn="l"/>
            <a:endParaRPr lang="en-US" dirty="0">
              <a:latin typeface="TimesNewRomanPSMT"/>
            </a:endParaRP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1" i="0" u="none" strike="noStrike" baseline="0" dirty="0">
                <a:latin typeface="TimesNewRomanPS-BoldMT"/>
              </a:rPr>
              <a:t>THE CORRECT ANSWER IS: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17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35D5D-BCEE-4B48-B4B2-A69633ABF2B8}"/>
              </a:ext>
            </a:extLst>
          </p:cNvPr>
          <p:cNvSpPr txBox="1"/>
          <p:nvPr/>
        </p:nvSpPr>
        <p:spPr>
          <a:xfrm>
            <a:off x="838200" y="1953770"/>
            <a:ext cx="101849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The pressure gauge in an air cylinder reads 1,680 kPa. The cylinder is constructed of a 12-mm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rolled-steel plate with an internal diameter of 700 mm. The tangential (hoop) stress (MPa) inside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the tank is most nearly:</a:t>
            </a:r>
          </a:p>
          <a:p>
            <a:pPr algn="l"/>
            <a:endParaRPr lang="en-US" sz="1800" b="0" i="0" u="none" strike="noStrike" baseline="0" dirty="0">
              <a:latin typeface="TimesNewRoman"/>
            </a:endParaRP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A. 25</a:t>
            </a: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B. 50</a:t>
            </a: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C. 77</a:t>
            </a: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D.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9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1543-E817-460C-B1C2-BAD249137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2" t="40489" r="18616" b="5567"/>
          <a:stretch/>
        </p:blipFill>
        <p:spPr>
          <a:xfrm>
            <a:off x="411060" y="1233182"/>
            <a:ext cx="10314273" cy="49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2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49BF8-6479-4726-8EBE-43CD914528E5}"/>
              </a:ext>
            </a:extLst>
          </p:cNvPr>
          <p:cNvSpPr txBox="1"/>
          <p:nvPr/>
        </p:nvSpPr>
        <p:spPr>
          <a:xfrm>
            <a:off x="838200" y="1277726"/>
            <a:ext cx="10830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Refer to page 132 in the Cylindrical Pressure Vessel section in the Mechanics of Materials chapter of the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FE Reference Handbook</a:t>
            </a:r>
            <a:r>
              <a:rPr lang="en-US" sz="1800" b="0" i="0" u="none" strike="noStrike" baseline="0" dirty="0">
                <a:latin typeface="TimesNewRoman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The cylinder can be considered thin-walled if </a:t>
            </a:r>
            <a:r>
              <a:rPr lang="en-US" sz="1800" b="0" i="1" u="none" strike="noStrike" baseline="0" dirty="0">
                <a:latin typeface="TimesNewRoman,Italic"/>
              </a:rPr>
              <a:t>t </a:t>
            </a:r>
            <a:r>
              <a:rPr lang="en-US" sz="1800" b="0" i="0" u="none" strike="noStrike" baseline="0" dirty="0">
                <a:latin typeface="TimesNewRoman"/>
              </a:rPr>
              <a:t>&lt; </a:t>
            </a:r>
            <a:r>
              <a:rPr lang="en-US" sz="1800" b="0" i="1" u="none" strike="noStrike" baseline="0" dirty="0">
                <a:latin typeface="TimesNewRoman,Italic"/>
              </a:rPr>
              <a:t>d</a:t>
            </a:r>
            <a:r>
              <a:rPr lang="en-US" sz="1050" b="0" i="0" u="none" strike="noStrike" baseline="0" dirty="0">
                <a:latin typeface="TimesNewRoman"/>
              </a:rPr>
              <a:t>o</a:t>
            </a:r>
            <a:r>
              <a:rPr lang="en-US" sz="1800" b="0" i="0" u="none" strike="noStrike" baseline="0" dirty="0">
                <a:latin typeface="TimesNewRoman"/>
              </a:rPr>
              <a:t>/20. In this case, </a:t>
            </a:r>
            <a:r>
              <a:rPr lang="en-US" sz="1800" b="0" i="1" u="none" strike="noStrike" baseline="0" dirty="0">
                <a:latin typeface="TimesNewRoman,Italic"/>
              </a:rPr>
              <a:t>t </a:t>
            </a:r>
            <a:r>
              <a:rPr lang="en-US" sz="1800" b="0" i="0" u="none" strike="noStrike" baseline="0" dirty="0">
                <a:latin typeface="TimesNewRoman"/>
              </a:rPr>
              <a:t>= 12 mm and</a:t>
            </a:r>
          </a:p>
          <a:p>
            <a:pPr algn="l"/>
            <a:r>
              <a:rPr lang="en-US" sz="1800" b="0" i="1" u="none" strike="noStrike" baseline="0" dirty="0" err="1">
                <a:latin typeface="TimesNewRoman,Italic"/>
              </a:rPr>
              <a:t>r</a:t>
            </a:r>
            <a:r>
              <a:rPr lang="en-US" sz="1050" b="0" i="1" u="none" strike="noStrike" baseline="0" dirty="0" err="1">
                <a:latin typeface="TimesNewRoman,Italic"/>
              </a:rPr>
              <a:t>o</a:t>
            </a:r>
            <a:r>
              <a:rPr lang="en-US" sz="1050" b="0" i="1" u="none" strike="noStrike" baseline="0" dirty="0">
                <a:latin typeface="TimesNewRoman,Italic"/>
              </a:rPr>
              <a:t> </a:t>
            </a:r>
            <a:r>
              <a:rPr lang="en-US" sz="1800" b="0" i="0" u="none" strike="noStrike" baseline="0" dirty="0">
                <a:latin typeface="TimesNewRoman"/>
              </a:rPr>
              <a:t>= </a:t>
            </a:r>
            <a:r>
              <a:rPr lang="en-US" sz="1800" b="0" i="1" u="none" strike="noStrike" baseline="0" dirty="0">
                <a:latin typeface="TimesNewRoman,Italic"/>
              </a:rPr>
              <a:t>d</a:t>
            </a:r>
            <a:r>
              <a:rPr lang="en-US" sz="1050" b="0" i="0" u="none" strike="noStrike" baseline="0" dirty="0">
                <a:latin typeface="TimesNewRoman"/>
              </a:rPr>
              <a:t>o</a:t>
            </a:r>
            <a:r>
              <a:rPr lang="en-US" sz="1800" b="0" i="0" u="none" strike="noStrike" baseline="0" dirty="0">
                <a:latin typeface="TimesNewRoman"/>
              </a:rPr>
              <a:t>/2 = 362 mm. Thus, the </a:t>
            </a:r>
            <a:r>
              <a:rPr lang="el-GR" sz="1800" b="0" i="0" u="none" strike="noStrike" baseline="0" dirty="0">
                <a:solidFill>
                  <a:srgbClr val="241F1F"/>
                </a:solidFill>
                <a:latin typeface="SymbolMT"/>
              </a:rPr>
              <a:t>σ</a:t>
            </a:r>
            <a:r>
              <a:rPr lang="en-US" sz="1800" b="0" i="0" u="none" strike="noStrike" baseline="-25000" dirty="0">
                <a:solidFill>
                  <a:srgbClr val="241F1F"/>
                </a:solidFill>
                <a:latin typeface="TimesNewRomanPSMT"/>
              </a:rPr>
              <a:t>t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 = tangential (hoop) stress is:</a:t>
            </a:r>
            <a:endParaRPr lang="en-US" sz="1800" b="0" i="0" u="none" strike="noStrike" baseline="0" dirty="0">
              <a:latin typeface="TimesNew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1C756-1A92-4C09-A147-95D4369995D9}"/>
              </a:ext>
            </a:extLst>
          </p:cNvPr>
          <p:cNvSpPr txBox="1"/>
          <p:nvPr/>
        </p:nvSpPr>
        <p:spPr>
          <a:xfrm>
            <a:off x="838200" y="473573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,Bold"/>
              </a:rPr>
              <a:t>THE CORRECT ANSWER IS: B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B93BE-7EED-4590-A1F7-FE00D9C8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9484"/>
            <a:ext cx="7241147" cy="21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8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99F88-998E-4A67-9DD5-2C6DB62B7E94}"/>
              </a:ext>
            </a:extLst>
          </p:cNvPr>
          <p:cNvSpPr txBox="1"/>
          <p:nvPr/>
        </p:nvSpPr>
        <p:spPr>
          <a:xfrm>
            <a:off x="838200" y="1518299"/>
            <a:ext cx="98661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NewRoman"/>
              </a:rPr>
              <a:t>What is the total longitudinal strain  in a 1m long 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where Young's modulus (the modulus of elasticity), </a:t>
            </a:r>
            <a:r>
              <a:rPr lang="en-US" i="1" dirty="0">
                <a:solidFill>
                  <a:srgbClr val="241F1F"/>
                </a:solidFill>
                <a:latin typeface="TimesNewRomanPS-ItalicMT"/>
              </a:rPr>
              <a:t>E, 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is 210 </a:t>
            </a:r>
            <a:r>
              <a:rPr lang="en-US" dirty="0" err="1">
                <a:solidFill>
                  <a:srgbClr val="241F1F"/>
                </a:solidFill>
                <a:latin typeface="TimesNewRomanPSMT"/>
              </a:rPr>
              <a:t>GPa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 and 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Poisson's ratio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, </a:t>
            </a:r>
            <a:r>
              <a:rPr lang="el-GR" dirty="0">
                <a:solidFill>
                  <a:srgbClr val="241F1F"/>
                </a:solidFill>
                <a:latin typeface="SymbolMT"/>
              </a:rPr>
              <a:t>ν</a:t>
            </a:r>
            <a:r>
              <a:rPr lang="en-US" dirty="0">
                <a:solidFill>
                  <a:srgbClr val="241F1F"/>
                </a:solidFill>
                <a:latin typeface="SymbolMT"/>
              </a:rPr>
              <a:t>, </a:t>
            </a:r>
            <a:r>
              <a:rPr lang="el-GR" dirty="0">
                <a:solidFill>
                  <a:srgbClr val="241F1F"/>
                </a:solidFill>
                <a:latin typeface="TimesNewRomanPSMT"/>
              </a:rPr>
              <a:t>= 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0.24</a:t>
            </a:r>
          </a:p>
          <a:p>
            <a:endParaRPr lang="en-US" dirty="0">
              <a:solidFill>
                <a:srgbClr val="241F1F"/>
              </a:solidFill>
              <a:latin typeface="TimesNewRomanPSMT"/>
            </a:endParaRPr>
          </a:p>
          <a:p>
            <a:r>
              <a:rPr lang="el-GR" b="0" i="0" u="none" strike="noStrike" baseline="0" dirty="0">
                <a:solidFill>
                  <a:srgbClr val="241F1F"/>
                </a:solidFill>
                <a:latin typeface="SymbolMT"/>
              </a:rPr>
              <a:t>σ</a:t>
            </a:r>
            <a:r>
              <a:rPr lang="en-US" b="0" i="1" u="none" strike="noStrike" baseline="-25000" dirty="0">
                <a:solidFill>
                  <a:srgbClr val="241F1F"/>
                </a:solidFill>
                <a:latin typeface="TimesNewRomanPS-ItalicMT"/>
              </a:rPr>
              <a:t>l</a:t>
            </a:r>
            <a:r>
              <a:rPr lang="en-US" b="0" i="1" u="none" strike="noStrike" dirty="0">
                <a:solidFill>
                  <a:srgbClr val="241F1F"/>
                </a:solidFill>
                <a:latin typeface="TimesNewRomanPS-ItalicMT"/>
              </a:rPr>
              <a:t> = </a:t>
            </a:r>
            <a:r>
              <a:rPr lang="en-US" b="0" u="none" strike="noStrike" dirty="0">
                <a:solidFill>
                  <a:srgbClr val="241F1F"/>
                </a:solidFill>
                <a:latin typeface="TimesNewRomanPS-ItalicMT"/>
              </a:rPr>
              <a:t>23.1 MPa</a:t>
            </a:r>
          </a:p>
          <a:p>
            <a:r>
              <a:rPr lang="el-GR" b="0" i="0" u="none" strike="noStrike" baseline="0" dirty="0">
                <a:solidFill>
                  <a:srgbClr val="241F1F"/>
                </a:solidFill>
                <a:latin typeface="SymbolMT"/>
              </a:rPr>
              <a:t>σ</a:t>
            </a:r>
            <a:r>
              <a:rPr lang="en-US" b="0" i="1" u="none" strike="noStrike" baseline="-25000" dirty="0">
                <a:solidFill>
                  <a:srgbClr val="241F1F"/>
                </a:solidFill>
                <a:latin typeface="TimesNewRomanPS-ItalicMT"/>
              </a:rPr>
              <a:t>t</a:t>
            </a:r>
            <a:r>
              <a:rPr lang="en-US" b="0" i="1" u="none" strike="noStrike" dirty="0">
                <a:solidFill>
                  <a:srgbClr val="241F1F"/>
                </a:solidFill>
                <a:latin typeface="TimesNewRomanPS-ItalicMT"/>
              </a:rPr>
              <a:t> = </a:t>
            </a:r>
            <a:r>
              <a:rPr lang="en-US" b="0" u="none" strike="noStrike" dirty="0">
                <a:solidFill>
                  <a:srgbClr val="241F1F"/>
                </a:solidFill>
                <a:latin typeface="TimesNewRomanPS-ItalicMT"/>
              </a:rPr>
              <a:t>46.2 MPa</a:t>
            </a:r>
            <a:endParaRPr lang="en-US" b="0" i="1" u="none" strike="noStrike" dirty="0">
              <a:solidFill>
                <a:srgbClr val="241F1F"/>
              </a:solidFill>
              <a:latin typeface="TimesNewRomanPS-ItalicMT"/>
            </a:endParaRPr>
          </a:p>
          <a:p>
            <a:r>
              <a:rPr lang="el-GR" b="0" i="0" u="none" strike="noStrike" baseline="0" dirty="0">
                <a:solidFill>
                  <a:srgbClr val="241F1F"/>
                </a:solidFill>
                <a:latin typeface="SymbolMT"/>
              </a:rPr>
              <a:t>σ</a:t>
            </a:r>
            <a:r>
              <a:rPr lang="en-US" b="0" i="1" u="none" strike="noStrike" baseline="-25000" dirty="0">
                <a:solidFill>
                  <a:srgbClr val="241F1F"/>
                </a:solidFill>
                <a:latin typeface="TimesNewRomanPS-ItalicMT"/>
              </a:rPr>
              <a:t>r</a:t>
            </a:r>
            <a:r>
              <a:rPr lang="en-US" sz="1800" b="0" i="0" u="none" strike="noStrike" baseline="0" dirty="0">
                <a:latin typeface="TimesNewRoman"/>
              </a:rPr>
              <a:t>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96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2BC98-5724-492A-BC77-8CB6E37F753A}"/>
              </a:ext>
            </a:extLst>
          </p:cNvPr>
          <p:cNvSpPr txBox="1"/>
          <p:nvPr/>
        </p:nvSpPr>
        <p:spPr>
          <a:xfrm>
            <a:off x="838200" y="1064811"/>
            <a:ext cx="8303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Refer to the Hooke's Law section in the Mechanics of Materials chapter on page 134 of the </a:t>
            </a:r>
            <a:r>
              <a:rPr lang="en-US" sz="1800" b="0" i="1" u="none" strike="noStrike" baseline="0" dirty="0">
                <a:latin typeface="TimesNewRoman,Italic"/>
              </a:rPr>
              <a:t>FE Reference Handbook</a:t>
            </a:r>
            <a:r>
              <a:rPr lang="en-US" sz="1800" b="0" i="0" u="none" strike="noStrike" baseline="0" dirty="0">
                <a:latin typeface="TimesNewRoman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The formula for the total longitudinal strain without a temperature rise is: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34DB1-CECA-41BC-95DF-1AB3869DA93B}"/>
              </a:ext>
            </a:extLst>
          </p:cNvPr>
          <p:cNvSpPr txBox="1"/>
          <p:nvPr/>
        </p:nvSpPr>
        <p:spPr>
          <a:xfrm>
            <a:off x="838200" y="626646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NewRoman,Bold"/>
              </a:rPr>
              <a:t>THE CORRECT ANSWER IS: 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9B0CA-2AC6-4C79-88EB-23C42837C272}"/>
              </a:ext>
            </a:extLst>
          </p:cNvPr>
          <p:cNvSpPr txBox="1"/>
          <p:nvPr/>
        </p:nvSpPr>
        <p:spPr>
          <a:xfrm>
            <a:off x="1198927" y="2597935"/>
            <a:ext cx="6216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where Young's modulus (the modulus of elasticity), </a:t>
            </a:r>
            <a:r>
              <a:rPr lang="en-US" i="1" dirty="0">
                <a:solidFill>
                  <a:srgbClr val="241F1F"/>
                </a:solidFill>
                <a:latin typeface="TimesNewRomanPS-ItalicMT"/>
              </a:rPr>
              <a:t>E, 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= 210 </a:t>
            </a:r>
            <a:r>
              <a:rPr lang="en-US" dirty="0" err="1">
                <a:solidFill>
                  <a:srgbClr val="241F1F"/>
                </a:solidFill>
                <a:latin typeface="TimesNewRomanPSMT"/>
              </a:rPr>
              <a:t>GPa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55E68-8330-4D83-A5D6-EACE7C7B12B5}"/>
              </a:ext>
            </a:extLst>
          </p:cNvPr>
          <p:cNvSpPr txBox="1"/>
          <p:nvPr/>
        </p:nvSpPr>
        <p:spPr>
          <a:xfrm>
            <a:off x="7415868" y="2619344"/>
            <a:ext cx="2801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&amp; Poisson's ratio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, </a:t>
            </a:r>
            <a:r>
              <a:rPr lang="el-GR" dirty="0">
                <a:solidFill>
                  <a:srgbClr val="241F1F"/>
                </a:solidFill>
                <a:latin typeface="SymbolMT"/>
              </a:rPr>
              <a:t>ν</a:t>
            </a:r>
            <a:r>
              <a:rPr lang="en-US" dirty="0">
                <a:solidFill>
                  <a:srgbClr val="241F1F"/>
                </a:solidFill>
                <a:latin typeface="SymbolMT"/>
              </a:rPr>
              <a:t>, </a:t>
            </a:r>
            <a:r>
              <a:rPr lang="el-GR" dirty="0">
                <a:solidFill>
                  <a:srgbClr val="241F1F"/>
                </a:solidFill>
                <a:latin typeface="TimesNewRomanPSMT"/>
              </a:rPr>
              <a:t>= </a:t>
            </a:r>
            <a:r>
              <a:rPr lang="en-US" dirty="0">
                <a:solidFill>
                  <a:srgbClr val="241F1F"/>
                </a:solidFill>
                <a:latin typeface="TimesNewRomanPSMT"/>
              </a:rPr>
              <a:t>0.24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2C583-506D-43D8-B191-FF53B74710F4}"/>
              </a:ext>
            </a:extLst>
          </p:cNvPr>
          <p:cNvSpPr txBox="1"/>
          <p:nvPr/>
        </p:nvSpPr>
        <p:spPr>
          <a:xfrm>
            <a:off x="962728" y="2122662"/>
            <a:ext cx="2349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 err="1">
                <a:solidFill>
                  <a:srgbClr val="241F1F"/>
                </a:solidFill>
                <a:latin typeface="TimesNewRomanPSMT"/>
              </a:rPr>
              <a:t>ε</a:t>
            </a:r>
            <a:r>
              <a:rPr lang="en-US" sz="1800" b="0" i="1" u="none" strike="noStrike" baseline="-25000" dirty="0" err="1">
                <a:solidFill>
                  <a:srgbClr val="241F1F"/>
                </a:solidFill>
                <a:latin typeface="TimesNewRomanPS-ItalicMT"/>
              </a:rPr>
              <a:t>l</a:t>
            </a:r>
            <a:r>
              <a:rPr lang="en-US" sz="1800" b="0" i="1" u="none" strike="noStrike" dirty="0">
                <a:solidFill>
                  <a:srgbClr val="241F1F"/>
                </a:solidFill>
                <a:latin typeface="TimesNewRomanPS-ItalicMT"/>
              </a:rPr>
              <a:t> </a:t>
            </a:r>
            <a:r>
              <a:rPr lang="en-US" sz="1800" b="0" u="none" strike="noStrike" dirty="0">
                <a:solidFill>
                  <a:srgbClr val="241F1F"/>
                </a:solidFill>
                <a:latin typeface="TimesNewRomanPS-ItalicMT"/>
              </a:rPr>
              <a:t>= 1/E[</a:t>
            </a:r>
            <a:r>
              <a:rPr lang="el-GR" b="0" i="0" u="none" strike="noStrike" baseline="0" dirty="0">
                <a:solidFill>
                  <a:srgbClr val="241F1F"/>
                </a:solidFill>
                <a:latin typeface="SymbolMT"/>
              </a:rPr>
              <a:t>σ</a:t>
            </a:r>
            <a:r>
              <a:rPr lang="en-US" b="0" i="1" u="none" strike="noStrike" baseline="-25000" dirty="0">
                <a:solidFill>
                  <a:srgbClr val="241F1F"/>
                </a:solidFill>
                <a:latin typeface="TimesNewRomanPS-ItalicMT"/>
              </a:rPr>
              <a:t>l</a:t>
            </a:r>
            <a:r>
              <a:rPr lang="en-US" b="0" i="1" u="none" strike="noStrike" dirty="0">
                <a:solidFill>
                  <a:srgbClr val="241F1F"/>
                </a:solidFill>
                <a:latin typeface="TimesNewRomanPS-ItalicMT"/>
              </a:rPr>
              <a:t> - </a:t>
            </a:r>
            <a:r>
              <a:rPr lang="el-GR" sz="1800" b="0" i="0" u="none" strike="noStrike" baseline="0" dirty="0">
                <a:solidFill>
                  <a:srgbClr val="241F1F"/>
                </a:solidFill>
                <a:latin typeface="SymbolMT"/>
              </a:rPr>
              <a:t>ν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SymbolMT"/>
              </a:rPr>
              <a:t> (</a:t>
            </a:r>
            <a:r>
              <a:rPr lang="el-GR" b="0" i="0" u="none" strike="noStrike" baseline="0" dirty="0">
                <a:solidFill>
                  <a:srgbClr val="241F1F"/>
                </a:solidFill>
                <a:latin typeface="SymbolMT"/>
              </a:rPr>
              <a:t>σ</a:t>
            </a:r>
            <a:r>
              <a:rPr lang="en-US" b="0" i="1" u="none" strike="noStrike" baseline="-25000" dirty="0">
                <a:solidFill>
                  <a:srgbClr val="241F1F"/>
                </a:solidFill>
                <a:latin typeface="TimesNewRomanPS-ItalicMT"/>
              </a:rPr>
              <a:t>t</a:t>
            </a:r>
            <a:r>
              <a:rPr lang="en-US" b="0" i="1" u="none" strike="noStrike" dirty="0">
                <a:solidFill>
                  <a:srgbClr val="241F1F"/>
                </a:solidFill>
                <a:latin typeface="TimesNewRomanPS-ItalicMT"/>
              </a:rPr>
              <a:t>  - </a:t>
            </a:r>
            <a:r>
              <a:rPr lang="el-GR" b="0" i="0" u="none" strike="noStrike" baseline="0" dirty="0">
                <a:solidFill>
                  <a:srgbClr val="241F1F"/>
                </a:solidFill>
                <a:latin typeface="SymbolMT"/>
              </a:rPr>
              <a:t>σ</a:t>
            </a:r>
            <a:r>
              <a:rPr lang="en-US" b="0" i="1" u="none" strike="noStrike" baseline="-25000" dirty="0">
                <a:solidFill>
                  <a:srgbClr val="241F1F"/>
                </a:solidFill>
                <a:latin typeface="TimesNewRomanPS-ItalicMT"/>
              </a:rPr>
              <a:t>r</a:t>
            </a:r>
            <a:r>
              <a:rPr lang="en-US" b="0" i="1" u="none" strike="noStrike" dirty="0">
                <a:solidFill>
                  <a:srgbClr val="241F1F"/>
                </a:solidFill>
                <a:latin typeface="TimesNewRomanPS-ItalicMT"/>
              </a:rPr>
              <a:t> </a:t>
            </a:r>
            <a:r>
              <a:rPr lang="en-US" b="0" u="none" strike="noStrike" dirty="0">
                <a:solidFill>
                  <a:srgbClr val="241F1F"/>
                </a:solidFill>
                <a:latin typeface="TimesNewRomanPS-ItalicMT"/>
              </a:rPr>
              <a:t>)</a:t>
            </a:r>
            <a:r>
              <a:rPr lang="en-US" sz="1800" b="0" u="none" strike="noStrike" dirty="0">
                <a:solidFill>
                  <a:srgbClr val="241F1F"/>
                </a:solidFill>
                <a:latin typeface="TimesNewRomanPS-ItalicMT"/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208859-B03D-4618-B730-817D3A0DD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508"/>
          <a:stretch/>
        </p:blipFill>
        <p:spPr>
          <a:xfrm>
            <a:off x="838200" y="3131527"/>
            <a:ext cx="6699582" cy="7231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210651-1A09-4E01-ACE3-D46007251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04" r="88085" b="42075"/>
          <a:stretch/>
        </p:blipFill>
        <p:spPr>
          <a:xfrm>
            <a:off x="838200" y="4132653"/>
            <a:ext cx="1175158" cy="8026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02648-6A9A-4D67-9FF3-86785BE34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88" r="84257" b="32953"/>
          <a:stretch/>
        </p:blipFill>
        <p:spPr>
          <a:xfrm>
            <a:off x="873088" y="5064922"/>
            <a:ext cx="1552662" cy="4368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98473F-A3B5-4A9D-BB99-250536CDEB06}"/>
              </a:ext>
            </a:extLst>
          </p:cNvPr>
          <p:cNvSpPr txBox="1"/>
          <p:nvPr/>
        </p:nvSpPr>
        <p:spPr>
          <a:xfrm>
            <a:off x="2013358" y="438698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NewRoman"/>
              </a:rPr>
              <a:t>  , where is the length of the section under consideration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E616B8-E696-4A61-A51D-977AE81739AA}"/>
              </a:ext>
            </a:extLst>
          </p:cNvPr>
          <p:cNvSpPr txBox="1"/>
          <p:nvPr/>
        </p:nvSpPr>
        <p:spPr>
          <a:xfrm>
            <a:off x="1201723" y="5521841"/>
            <a:ext cx="2556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= 5.72 × 10</a:t>
            </a:r>
            <a:r>
              <a:rPr lang="en-US" sz="1800" b="0" i="0" u="none" strike="noStrike" baseline="30000" dirty="0">
                <a:latin typeface="TimesNewRoman"/>
              </a:rPr>
              <a:t>-6</a:t>
            </a:r>
            <a:r>
              <a:rPr lang="en-US" sz="1050" b="0" i="0" u="none" strike="noStrike" baseline="0" dirty="0">
                <a:latin typeface="TimesNewRoman"/>
              </a:rPr>
              <a:t> </a:t>
            </a:r>
            <a:r>
              <a:rPr lang="en-US" sz="1800" b="0" i="0" u="none" strike="noStrike" baseline="0" dirty="0">
                <a:latin typeface="TimesNewRoman"/>
              </a:rPr>
              <a:t>× 1,000 mm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= 0.0572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2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8DADB-049A-4F55-A814-C561988E2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1" t="40735" r="18616" b="5565"/>
          <a:stretch/>
        </p:blipFill>
        <p:spPr>
          <a:xfrm>
            <a:off x="595619" y="1317072"/>
            <a:ext cx="10515600" cy="5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7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C3F0D-F63A-4656-B22D-5130E196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1" t="40856" r="17304" b="5444"/>
          <a:stretch/>
        </p:blipFill>
        <p:spPr>
          <a:xfrm>
            <a:off x="503340" y="1450661"/>
            <a:ext cx="10679484" cy="50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0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3C2D3-209F-47BB-BB3E-370AB4509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6" t="40734" r="18270" b="5321"/>
          <a:stretch/>
        </p:blipFill>
        <p:spPr>
          <a:xfrm>
            <a:off x="578840" y="1333849"/>
            <a:ext cx="10392420" cy="50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4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712C88-8CE3-4694-A652-3F0E5287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23" t="79156" r="26427" b="7208"/>
          <a:stretch/>
        </p:blipFill>
        <p:spPr>
          <a:xfrm>
            <a:off x="2951544" y="5635572"/>
            <a:ext cx="3231266" cy="844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EF003-E12B-42D7-BF52-44AC071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91" t="30832" r="16225" b="5201"/>
          <a:stretch/>
        </p:blipFill>
        <p:spPr>
          <a:xfrm>
            <a:off x="-1" y="1737332"/>
            <a:ext cx="7103483" cy="380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6E808-F9C5-4FED-9125-5EC8C68EA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7" t="42579" r="31076" b="7421"/>
          <a:stretch/>
        </p:blipFill>
        <p:spPr>
          <a:xfrm>
            <a:off x="6991890" y="748137"/>
            <a:ext cx="5200110" cy="2852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7CCC6-6603-4A92-9642-7D8C3BC14D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74" t="41132" r="30601" b="5912"/>
          <a:stretch/>
        </p:blipFill>
        <p:spPr>
          <a:xfrm>
            <a:off x="6991890" y="3831126"/>
            <a:ext cx="5255690" cy="30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704DFD-C5C9-4148-B684-13B27E43D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3" t="40844" r="18421" b="5486"/>
          <a:stretch/>
        </p:blipFill>
        <p:spPr>
          <a:xfrm>
            <a:off x="439838" y="1226915"/>
            <a:ext cx="10333497" cy="49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9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771</Words>
  <Application>Microsoft Office PowerPoint</Application>
  <PresentationFormat>Widescreen</PresentationFormat>
  <Paragraphs>121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Light</vt:lpstr>
      <vt:lpstr>Courier</vt:lpstr>
      <vt:lpstr>CourierNewPSMT</vt:lpstr>
      <vt:lpstr>SymbolMT</vt:lpstr>
      <vt:lpstr>TimesNewRoman</vt:lpstr>
      <vt:lpstr>TimesNewRoman,Bold</vt:lpstr>
      <vt:lpstr>TimesNewRoman,Italic</vt:lpstr>
      <vt:lpstr>TimesNewRomanPS-BoldMT</vt:lpstr>
      <vt:lpstr>TimesNewRomanPS-ItalicMT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carlberg</dc:creator>
  <cp:lastModifiedBy>brad carlberg</cp:lastModifiedBy>
  <cp:revision>111</cp:revision>
  <dcterms:created xsi:type="dcterms:W3CDTF">2020-12-09T20:42:51Z</dcterms:created>
  <dcterms:modified xsi:type="dcterms:W3CDTF">2020-12-23T21:07:06Z</dcterms:modified>
</cp:coreProperties>
</file>