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1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2" r:id="rId37"/>
    <p:sldId id="293" r:id="rId38"/>
    <p:sldId id="294" r:id="rId39"/>
    <p:sldId id="295" r:id="rId40"/>
    <p:sldId id="296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4" d="100"/>
          <a:sy n="74" d="100"/>
        </p:scale>
        <p:origin x="72" y="1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E03C6-C327-43F2-A604-75B4D700A8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F3F277-243E-4A14-96DD-5C9FCA1F79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354D25-7BE4-4B15-AF7A-6095C9E56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3BA6-BF3A-4916-9977-2AEA62D371C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94DF1-A0B7-4554-B1A4-55B02E19A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D8575D-0245-4DA8-AB8E-2EBCCE8AC0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4452-7CFD-4205-9B32-2B93359ABB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199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C9C534-73BE-4643-AB0C-6F94F4B45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6F76CD6-5857-47BA-9C87-A86CBF1EAD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8BD4EB-41CD-407E-8735-AE95675BB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3BA6-BF3A-4916-9977-2AEA62D371C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F2FAEB-647D-4A0C-A495-753CD026E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81F955-2975-4429-B7D5-B84910451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4452-7CFD-4205-9B32-2B93359ABB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235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2D199B-F736-448A-9733-E51E067502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CB43E8-BED5-4712-A749-32F0098966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FD697B-92AB-40B1-84FB-051B3CB86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3BA6-BF3A-4916-9977-2AEA62D371C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2E2574-5140-49A4-95D3-B534F4F92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D2B8B-8597-4178-AA70-967CBC236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4452-7CFD-4205-9B32-2B93359ABB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889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5CBF24-7312-4281-B768-63748EB8E2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151F9F-8478-4E1F-8AE2-0088F1A207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97F9EF-19E0-4B96-BE2F-D77875D92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3BA6-BF3A-4916-9977-2AEA62D371C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AE4D19-DF03-4591-BD8C-7839C91D0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945B98-2298-40F3-9977-872D0881A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4452-7CFD-4205-9B32-2B93359ABB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472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E54DAE-92CA-4D89-9A71-506FB5922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9EE952-64D9-41CA-8579-003C5D11E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BF0C8-DB8A-451C-BE22-36B2F40DC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3BA6-BF3A-4916-9977-2AEA62D371C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14821-B36A-4AEB-967C-6975524E1A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2BCD30-1FBE-4581-B997-27E00CEE25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4452-7CFD-4205-9B32-2B93359ABB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16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877D8-7C85-434F-AACD-B30D49BA2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BF8CD2-69C5-4B06-ABED-69FD749090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A82982-A73F-4833-BD8B-4E5087A585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DF7BE0-B2E2-48DD-8BF2-97490D77D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3BA6-BF3A-4916-9977-2AEA62D371C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352112-8A55-4E25-84CB-140F82C5F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2D6C0F-C83D-4DAF-9440-6AECE44C7C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4452-7CFD-4205-9B32-2B93359ABB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4771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ED589-E21D-4D26-8338-5FBA2D74B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738EE0-7A86-4004-BA38-9E1666505E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1CC799-0C2A-415F-8CA1-036B417B2D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1C9483A-ED25-415F-9077-C8B325C12D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6F92208-6D50-4289-A64C-2F6BEF1E7D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8D9923-CB84-49B1-A6F9-56418A49E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3BA6-BF3A-4916-9977-2AEA62D371C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16D40F-E242-493F-9272-9C71BFE96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8C14B3-6221-48C6-BF53-DDD706A3A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4452-7CFD-4205-9B32-2B93359ABB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4328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91EC9D-3E97-4B05-8942-C59E7962FB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040F9F-4EB9-44E1-BEE0-484CD76311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3BA6-BF3A-4916-9977-2AEA62D371C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F31617-E472-45CD-9602-D5C14EB83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22717D-0C3C-4C9C-BD5A-AD88E77697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4452-7CFD-4205-9B32-2B93359ABB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2458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67A090-85B0-4EEA-9849-1DEA5A5540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3BA6-BF3A-4916-9977-2AEA62D371C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43331F-47C0-40A5-8B13-86F0695B6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CE4208-7C72-4DE9-9C4E-C3DAC47FA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4452-7CFD-4205-9B32-2B93359ABB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687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7287F-053F-4A9E-8A65-501B0C7C42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D4E556-4EB8-4C63-8586-057940EFC4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EB2307-42FC-4314-A634-F06328CA53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8CAF3E-3074-4C16-A88C-49D6FC8C95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3BA6-BF3A-4916-9977-2AEA62D371C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7B292B-9D90-4554-9D11-610343476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FA0032-1142-43C1-944D-9A03E979A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4452-7CFD-4205-9B32-2B93359ABB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832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30CDC-5E3E-416A-ADCE-A41CA80896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B4882AC-BD22-48ED-8025-78B1267AB15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471FFC-0B44-45E0-B26D-9397DC77B0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B2E2A7-FE13-4BD5-979C-CBE923761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3BA6-BF3A-4916-9977-2AEA62D371C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7F364-3B60-4448-88BF-27B6A46DD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DAAB6A-693A-4A90-B243-E98CFA9D6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C4452-7CFD-4205-9B32-2B93359ABB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768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8BA91EB-BFA0-4ECF-87D7-303BB7CAA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81B20A-08C1-49BC-A0D1-523E0DFEE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72D3E5-D70C-41AF-8255-3426D43759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73BA6-BF3A-4916-9977-2AEA62D371CB}" type="datetimeFigureOut">
              <a:rPr lang="en-US" smtClean="0"/>
              <a:t>4/11/2021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6D4F8D-C287-4F11-8AF2-7FD70A41ED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1261BF-D8E4-4A2C-90AB-C6CE45C36A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BC4452-7CFD-4205-9B32-2B93359ABB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84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DD0734D3-E04B-493E-864B-ABE14200B8EF}"/>
              </a:ext>
            </a:extLst>
          </p:cNvPr>
          <p:cNvSpPr txBox="1"/>
          <p:nvPr/>
        </p:nvSpPr>
        <p:spPr>
          <a:xfrm>
            <a:off x="531669" y="359271"/>
            <a:ext cx="11128662" cy="32008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0" u="none" strike="noStrike" baseline="0" dirty="0">
                <a:latin typeface="TimesNewRoman,Bold"/>
              </a:rPr>
              <a:t>90. </a:t>
            </a:r>
            <a:r>
              <a:rPr lang="en-US" sz="1800" b="0" i="0" u="none" strike="noStrike" baseline="0" dirty="0">
                <a:latin typeface="TimesNewRoman"/>
              </a:rPr>
              <a:t>The transfer function relating a step input to the output of a control system is:</a:t>
            </a:r>
          </a:p>
          <a:p>
            <a:pPr algn="l"/>
            <a:endParaRPr lang="en-US" sz="1600" b="0" i="1" u="none" strike="noStrike" baseline="0" dirty="0">
              <a:latin typeface="TimesNewRoman,Italic"/>
            </a:endParaRPr>
          </a:p>
          <a:p>
            <a:pPr algn="l"/>
            <a:endParaRPr lang="en-US" sz="1800" b="0" i="0" u="none" strike="noStrike" baseline="0" dirty="0">
              <a:latin typeface="TimesNewRoman"/>
            </a:endParaRPr>
          </a:p>
          <a:p>
            <a:pPr algn="l"/>
            <a:endParaRPr lang="en-US" dirty="0">
              <a:latin typeface="TimesNewRoman"/>
            </a:endParaRPr>
          </a:p>
          <a:p>
            <a:pPr algn="l"/>
            <a:r>
              <a:rPr lang="en-US" sz="1800" b="0" i="0" u="none" strike="noStrike" baseline="0" dirty="0">
                <a:latin typeface="TimesNewRoman"/>
              </a:rPr>
              <a:t>The natural frequency </a:t>
            </a:r>
            <a:r>
              <a:rPr lang="en-US" sz="1800" b="0" i="0" u="none" strike="noStrike" baseline="0" dirty="0" err="1">
                <a:latin typeface="TimesNewRoman"/>
              </a:rPr>
              <a:t>ω</a:t>
            </a:r>
            <a:r>
              <a:rPr lang="en-US" sz="1050" b="0" i="0" u="none" strike="noStrike" baseline="0" dirty="0" err="1">
                <a:latin typeface="TimesNewRoman"/>
              </a:rPr>
              <a:t>n</a:t>
            </a:r>
            <a:r>
              <a:rPr lang="en-US" sz="1050" b="0" i="0" u="none" strike="noStrike" baseline="0" dirty="0">
                <a:latin typeface="TimesNewRoman"/>
              </a:rPr>
              <a:t> </a:t>
            </a:r>
            <a:r>
              <a:rPr lang="en-US" sz="1800" b="0" i="0" u="none" strike="noStrike" baseline="0" dirty="0">
                <a:latin typeface="TimesNewRoman"/>
              </a:rPr>
              <a:t>of the system and the damping ratio ς are most nearly:</a:t>
            </a:r>
          </a:p>
          <a:p>
            <a:pPr algn="l"/>
            <a:endParaRPr lang="en-US" sz="1800" b="0" i="0" u="none" strike="noStrike" baseline="0" dirty="0">
              <a:latin typeface="TimesNewRoman"/>
            </a:endParaRPr>
          </a:p>
          <a:p>
            <a:pPr algn="l"/>
            <a:r>
              <a:rPr lang="en-US" sz="2400" b="0" i="0" u="none" strike="noStrike" baseline="0" dirty="0">
                <a:latin typeface="Courier"/>
              </a:rPr>
              <a:t>o </a:t>
            </a:r>
            <a:r>
              <a:rPr lang="en-US" sz="1800" b="0" i="0" u="none" strike="noStrike" baseline="0" dirty="0">
                <a:latin typeface="TimesNewRoman"/>
              </a:rPr>
              <a:t>A. </a:t>
            </a:r>
            <a:r>
              <a:rPr lang="el-GR" sz="1800" b="0" i="0" u="none" strike="noStrike" baseline="0" dirty="0">
                <a:latin typeface="TimesNewRoman"/>
              </a:rPr>
              <a:t>ω</a:t>
            </a:r>
            <a:r>
              <a:rPr lang="en-US" sz="1050" b="0" i="0" u="none" strike="noStrike" baseline="0" dirty="0">
                <a:latin typeface="TimesNewRoman"/>
              </a:rPr>
              <a:t>n </a:t>
            </a:r>
            <a:r>
              <a:rPr lang="en-US" sz="1800" b="0" i="0" u="none" strike="noStrike" baseline="0" dirty="0">
                <a:latin typeface="TimesNewRoman"/>
              </a:rPr>
              <a:t>= 2 rad/s; </a:t>
            </a:r>
            <a:r>
              <a:rPr lang="el-GR" sz="1800" b="0" i="0" u="none" strike="noStrike" baseline="0" dirty="0">
                <a:latin typeface="TimesNewRoman"/>
              </a:rPr>
              <a:t>ς = 0.1</a:t>
            </a:r>
          </a:p>
          <a:p>
            <a:pPr algn="l"/>
            <a:r>
              <a:rPr lang="en-US" sz="2400" b="0" i="0" u="none" strike="noStrike" baseline="0" dirty="0">
                <a:latin typeface="Courier"/>
              </a:rPr>
              <a:t>o </a:t>
            </a:r>
            <a:r>
              <a:rPr lang="en-US" sz="1800" b="0" i="0" u="none" strike="noStrike" baseline="0" dirty="0">
                <a:latin typeface="TimesNewRoman"/>
              </a:rPr>
              <a:t>B. </a:t>
            </a:r>
            <a:r>
              <a:rPr lang="el-GR" sz="1800" b="0" i="0" u="none" strike="noStrike" baseline="0" dirty="0">
                <a:latin typeface="TimesNewRoman"/>
              </a:rPr>
              <a:t>ω</a:t>
            </a:r>
            <a:r>
              <a:rPr lang="en-US" sz="1050" b="0" i="0" u="none" strike="noStrike" baseline="0" dirty="0">
                <a:latin typeface="TimesNewRoman"/>
              </a:rPr>
              <a:t>n </a:t>
            </a:r>
            <a:r>
              <a:rPr lang="en-US" sz="1800" b="0" i="0" u="none" strike="noStrike" baseline="0" dirty="0">
                <a:latin typeface="TimesNewRoman"/>
              </a:rPr>
              <a:t>= 2 rad/s; </a:t>
            </a:r>
            <a:r>
              <a:rPr lang="el-GR" sz="1800" b="0" i="0" u="none" strike="noStrike" baseline="0" dirty="0">
                <a:latin typeface="TimesNewRoman"/>
              </a:rPr>
              <a:t>ς = 0.2</a:t>
            </a:r>
          </a:p>
          <a:p>
            <a:pPr algn="l"/>
            <a:r>
              <a:rPr lang="en-US" sz="2400" b="0" i="0" u="none" strike="noStrike" baseline="0" dirty="0">
                <a:latin typeface="Courier"/>
              </a:rPr>
              <a:t>o </a:t>
            </a:r>
            <a:r>
              <a:rPr lang="en-US" sz="1800" b="0" i="0" u="none" strike="noStrike" baseline="0" dirty="0">
                <a:latin typeface="TimesNewRoman"/>
              </a:rPr>
              <a:t>C. </a:t>
            </a:r>
            <a:r>
              <a:rPr lang="el-GR" sz="1800" b="0" i="0" u="none" strike="noStrike" baseline="0" dirty="0">
                <a:latin typeface="TimesNewRoman"/>
              </a:rPr>
              <a:t>ω</a:t>
            </a:r>
            <a:r>
              <a:rPr lang="en-US" sz="1050" b="0" i="0" u="none" strike="noStrike" baseline="0" dirty="0">
                <a:latin typeface="TimesNewRoman"/>
              </a:rPr>
              <a:t>n </a:t>
            </a:r>
            <a:r>
              <a:rPr lang="en-US" sz="1800" b="0" i="0" u="none" strike="noStrike" baseline="0" dirty="0">
                <a:latin typeface="TimesNewRoman"/>
              </a:rPr>
              <a:t>= 4 rad/s; </a:t>
            </a:r>
            <a:r>
              <a:rPr lang="el-GR" sz="1800" b="0" i="0" u="none" strike="noStrike" baseline="0" dirty="0">
                <a:latin typeface="TimesNewRoman"/>
              </a:rPr>
              <a:t>ς = 0.1</a:t>
            </a:r>
          </a:p>
          <a:p>
            <a:pPr algn="l"/>
            <a:r>
              <a:rPr lang="en-US" sz="2400" b="0" i="0" u="none" strike="noStrike" baseline="0" dirty="0">
                <a:latin typeface="Courier"/>
              </a:rPr>
              <a:t>o </a:t>
            </a:r>
            <a:r>
              <a:rPr lang="en-US" sz="1800" b="0" i="0" u="none" strike="noStrike" baseline="0" dirty="0">
                <a:latin typeface="TimesNewRoman"/>
              </a:rPr>
              <a:t>D. </a:t>
            </a:r>
            <a:r>
              <a:rPr lang="el-GR" sz="1800" b="0" i="0" u="none" strike="noStrike" baseline="0" dirty="0">
                <a:latin typeface="TimesNewRoman"/>
              </a:rPr>
              <a:t>ω</a:t>
            </a:r>
            <a:r>
              <a:rPr lang="en-US" sz="1050" b="0" i="0" u="none" strike="noStrike" baseline="0" dirty="0">
                <a:latin typeface="TimesNewRoman"/>
              </a:rPr>
              <a:t>n </a:t>
            </a:r>
            <a:r>
              <a:rPr lang="en-US" sz="1800" b="0" i="0" u="none" strike="noStrike" baseline="0" dirty="0">
                <a:latin typeface="TimesNewRoman"/>
              </a:rPr>
              <a:t>= 4 rad/s; </a:t>
            </a:r>
            <a:r>
              <a:rPr lang="el-GR" sz="1800" b="0" i="0" u="none" strike="noStrike" baseline="0" dirty="0">
                <a:latin typeface="TimesNewRoman"/>
              </a:rPr>
              <a:t>ς = 0.2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CED70D3-C866-4B30-8D20-B82CBA4D0A61}"/>
                  </a:ext>
                </a:extLst>
              </p:cNvPr>
              <p:cNvSpPr txBox="1"/>
              <p:nvPr/>
            </p:nvSpPr>
            <p:spPr>
              <a:xfrm>
                <a:off x="2488624" y="831273"/>
                <a:ext cx="1927513" cy="40729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box>
                        <m:box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boxPr>
                        <m:e>
                          <m:argPr>
                            <m:argSz m:val="-1"/>
                          </m:argPr>
                          <m:f>
                            <m:f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16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sz="2000" i="1" dirty="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s</m:t>
                              </m:r>
                              <m:r>
                                <m:rPr>
                                  <m:nor/>
                                </m:rPr>
                                <a:rPr lang="en-US" sz="2000" baseline="30000" dirty="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3</m:t>
                              </m:r>
                              <m:r>
                                <m:rPr>
                                  <m:nor/>
                                </m:rPr>
                                <a:rPr lang="en-US" sz="2000" i="1" dirty="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+ 0.8</m:t>
                              </m:r>
                              <m:r>
                                <m:rPr>
                                  <m:nor/>
                                </m:rPr>
                                <a:rPr lang="en-US" sz="2000" i="1" dirty="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s</m:t>
                              </m:r>
                              <m:r>
                                <m:rPr>
                                  <m:nor/>
                                </m:rPr>
                                <a:rPr lang="en-US" sz="2000" i="1" baseline="30000" dirty="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2</m:t>
                              </m:r>
                              <m:r>
                                <m:rPr>
                                  <m:nor/>
                                </m:rPr>
                                <a:rPr lang="en-US" sz="2000" i="1" dirty="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  <m:r>
                                <m:rPr>
                                  <m:nor/>
                                </m:rPr>
                                <a:rPr lang="en-US" sz="2000" dirty="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+16</m:t>
                              </m:r>
                              <m:r>
                                <m:rPr>
                                  <m:nor/>
                                </m:rPr>
                                <a:rPr lang="en-US" sz="2000" i="1" dirty="0">
                                  <a:latin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s</m:t>
                              </m:r>
                            </m:den>
                          </m:f>
                        </m:e>
                      </m:box>
                    </m:oMath>
                  </m:oMathPara>
                </a14:m>
                <a:endParaRPr lang="en-US" sz="20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7CED70D3-C866-4B30-8D20-B82CBA4D0A6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88624" y="831273"/>
                <a:ext cx="1927513" cy="407291"/>
              </a:xfrm>
              <a:prstGeom prst="rect">
                <a:avLst/>
              </a:prstGeom>
              <a:blipFill>
                <a:blip r:embed="rId2"/>
                <a:stretch>
                  <a:fillRect b="-208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580326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0088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4625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213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6623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27846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9522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61803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79528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6724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2104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98C7BF-5496-4FC0-9D50-EFDFE1C56217}"/>
              </a:ext>
            </a:extLst>
          </p:cNvPr>
          <p:cNvSpPr txBox="1"/>
          <p:nvPr/>
        </p:nvSpPr>
        <p:spPr>
          <a:xfrm>
            <a:off x="883227" y="1132610"/>
            <a:ext cx="911282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latin typeface="TimesNewRoman"/>
              </a:rPr>
              <a:t>Refer to the Second-Order Control System Models section in the Instrumentation, Measurement,</a:t>
            </a:r>
          </a:p>
          <a:p>
            <a:pPr algn="l"/>
            <a:r>
              <a:rPr lang="en-US" sz="1800" b="0" i="0" u="none" strike="noStrike" baseline="0" dirty="0">
                <a:latin typeface="TimesNewRoman"/>
              </a:rPr>
              <a:t>and Controls chapter of the </a:t>
            </a:r>
            <a:r>
              <a:rPr lang="en-US" sz="1800" b="0" i="1" u="none" strike="noStrike" baseline="0" dirty="0">
                <a:latin typeface="TimesNewRoman,Italic"/>
              </a:rPr>
              <a:t>FE Reference Handbook</a:t>
            </a:r>
            <a:r>
              <a:rPr lang="en-US" sz="1800" b="0" i="0" u="none" strike="noStrike" baseline="0" dirty="0">
                <a:latin typeface="TimesNewRoman"/>
              </a:rPr>
              <a:t>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EEE5FC3-44A1-4747-A2DF-80D2B2778FA9}"/>
              </a:ext>
            </a:extLst>
          </p:cNvPr>
          <p:cNvSpPr txBox="1"/>
          <p:nvPr/>
        </p:nvSpPr>
        <p:spPr>
          <a:xfrm>
            <a:off x="883227" y="5187433"/>
            <a:ext cx="6094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i="0" u="none" strike="noStrike" baseline="0" dirty="0">
                <a:latin typeface="TimesNewRoman,Bold"/>
              </a:rPr>
              <a:t>THE CORRECT ANSWER IS: C</a:t>
            </a:r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58B8E1AB-4135-4D5F-ADCB-846DFD1640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92063" y="1833226"/>
            <a:ext cx="1589809" cy="786247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52A7838E-7F23-4C07-A012-B999AA2DF57D}"/>
              </a:ext>
            </a:extLst>
          </p:cNvPr>
          <p:cNvSpPr txBox="1"/>
          <p:nvPr/>
        </p:nvSpPr>
        <p:spPr>
          <a:xfrm>
            <a:off x="883227" y="1969753"/>
            <a:ext cx="4281055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latin typeface="TimesNewRoman"/>
              </a:rPr>
              <a:t>The equation of the system can be written as 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3AA50AE-0650-4C6E-9D84-D8E3E9FE278E}"/>
              </a:ext>
            </a:extLst>
          </p:cNvPr>
          <p:cNvSpPr txBox="1"/>
          <p:nvPr/>
        </p:nvSpPr>
        <p:spPr>
          <a:xfrm>
            <a:off x="6781872" y="1969753"/>
            <a:ext cx="216390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0" i="0" u="none" strike="noStrike" baseline="0" dirty="0">
                <a:latin typeface="TimesNewRoman"/>
              </a:rPr>
              <a:t>which is in the form</a:t>
            </a:r>
            <a:endParaRPr lang="en-US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B83624E8-5687-46EE-8CC6-6AC0429D10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3227" y="2681310"/>
            <a:ext cx="3521007" cy="2081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36436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10259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48858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8710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57459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332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31546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988911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3981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418464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4427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38829DB0-2FE4-4336-AE8E-5B7198C8E9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782" y="844890"/>
            <a:ext cx="7780595" cy="3530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22215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858457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514790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0457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484497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5732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7095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9344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497741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934968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2653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713E061-08B3-487F-BB61-88B2B0A54E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783" y="1421889"/>
            <a:ext cx="10456718" cy="3685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02373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71058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7835FF3-8B42-4A76-8EDE-9910A2F257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782" y="1076389"/>
            <a:ext cx="7832111" cy="4122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1476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77C3694-51A6-4D87-8C76-F6B15CF8F0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782" y="987136"/>
            <a:ext cx="7422817" cy="6274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5124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0314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5FD719F-8BC1-4C9B-B7D0-17A0290546F4}"/>
              </a:ext>
            </a:extLst>
          </p:cNvPr>
          <p:cNvSpPr txBox="1"/>
          <p:nvPr/>
        </p:nvSpPr>
        <p:spPr>
          <a:xfrm>
            <a:off x="401781" y="1226127"/>
            <a:ext cx="1050867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0" u="none" strike="noStrike" baseline="0" dirty="0">
                <a:latin typeface="TimesNewRomanPS-BoldMT"/>
              </a:rPr>
              <a:t>20. </a:t>
            </a:r>
            <a:r>
              <a:rPr lang="en-US" sz="1800" b="0" i="0" u="none" strike="noStrike" baseline="0" dirty="0">
                <a:latin typeface="TimesNewRomanPSMT"/>
              </a:rPr>
              <a:t>Refer to page 220 of the Measurement section in the Instrumentation, Measurement, and Control chapter of</a:t>
            </a:r>
          </a:p>
          <a:p>
            <a:pPr algn="l"/>
            <a:r>
              <a:rPr lang="en-US" sz="1800" b="0" i="0" u="none" strike="noStrike" baseline="0" dirty="0">
                <a:latin typeface="TimesNewRomanPSMT"/>
              </a:rPr>
              <a:t>the </a:t>
            </a:r>
            <a:r>
              <a:rPr lang="en-US" sz="1800" b="0" i="1" u="none" strike="noStrike" baseline="0" dirty="0">
                <a:latin typeface="TimesNewRomanPS-ItalicMT"/>
              </a:rPr>
              <a:t>FE Reference Handbook</a:t>
            </a:r>
            <a:r>
              <a:rPr lang="en-US" sz="1800" b="0" i="0" u="none" strike="noStrike" baseline="0" dirty="0">
                <a:latin typeface="TimesNewRomanPSMT"/>
              </a:rPr>
              <a:t>.</a:t>
            </a:r>
            <a:endParaRPr lang="en-US" sz="1800" b="0" i="0" u="none" strike="noStrike" baseline="0" dirty="0">
              <a:latin typeface="SymbolMT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CFAC427-F9C4-4872-B46C-5F1E615CD0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1781" y="2138463"/>
            <a:ext cx="3837710" cy="3101293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43E503C-59A6-4AAA-83BE-91759BF42695}"/>
              </a:ext>
            </a:extLst>
          </p:cNvPr>
          <p:cNvSpPr txBox="1"/>
          <p:nvPr/>
        </p:nvSpPr>
        <p:spPr>
          <a:xfrm>
            <a:off x="401781" y="5369055"/>
            <a:ext cx="609426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1" i="0" u="none" strike="noStrike" baseline="0" dirty="0">
                <a:latin typeface="TimesNewRomanPS-BoldMT"/>
              </a:rPr>
              <a:t>THE CORRECT ANSWER IS: 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4383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7C700-527D-483E-B501-2774325AFA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1782" y="0"/>
            <a:ext cx="11329554" cy="98713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47181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165</Words>
  <Application>Microsoft Office PowerPoint</Application>
  <PresentationFormat>Widescreen</PresentationFormat>
  <Paragraphs>19</Paragraphs>
  <Slides>40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54" baseType="lpstr">
      <vt:lpstr>Arial</vt:lpstr>
      <vt:lpstr>Calibri</vt:lpstr>
      <vt:lpstr>Calibri Light</vt:lpstr>
      <vt:lpstr>Cambria Math</vt:lpstr>
      <vt:lpstr>Courier</vt:lpstr>
      <vt:lpstr>SymbolMT</vt:lpstr>
      <vt:lpstr>Times New Roman</vt:lpstr>
      <vt:lpstr>TimesNewRoman</vt:lpstr>
      <vt:lpstr>TimesNewRoman,Bold</vt:lpstr>
      <vt:lpstr>TimesNewRoman,Italic</vt:lpstr>
      <vt:lpstr>TimesNewRomanPS-BoldMT</vt:lpstr>
      <vt:lpstr>TimesNewRomanPS-ItalicMT</vt:lpstr>
      <vt:lpstr>TimesNewRomanPSMT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brad carlberg</dc:creator>
  <cp:lastModifiedBy>brad carlberg</cp:lastModifiedBy>
  <cp:revision>8</cp:revision>
  <dcterms:created xsi:type="dcterms:W3CDTF">2021-04-11T17:52:48Z</dcterms:created>
  <dcterms:modified xsi:type="dcterms:W3CDTF">2021-04-11T19:40:08Z</dcterms:modified>
</cp:coreProperties>
</file>